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9" r:id="rId6"/>
    <p:sldId id="263" r:id="rId7"/>
    <p:sldId id="258" r:id="rId8"/>
    <p:sldId id="264" r:id="rId9"/>
    <p:sldId id="266" r:id="rId10"/>
    <p:sldId id="270" r:id="rId11"/>
    <p:sldId id="26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61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50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71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7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64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2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3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87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9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13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17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72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88BD-7FC4-41FE-8B5C-857D2DCC1BE7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9232-FD13-4918-8017-7CCEAB10F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9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s61.radikal.ru/i172/1103/6b/358836fa2e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470025"/>
          </a:xfrm>
        </p:spPr>
        <p:txBody>
          <a:bodyPr>
            <a:noAutofit/>
          </a:bodyPr>
          <a:lstStyle/>
          <a:p>
            <a:r>
              <a:rPr lang="uk-UA" sz="6000" dirty="0">
                <a:latin typeface="Georgia" pitchFamily="18" charset="0"/>
              </a:rPr>
              <a:t>Велика грецька колонізація</a:t>
            </a:r>
            <a:br>
              <a:rPr lang="uk-UA" sz="6000" dirty="0">
                <a:latin typeface="Georgia" pitchFamily="18" charset="0"/>
              </a:rPr>
            </a:br>
            <a:endParaRPr lang="uk-UA" sz="6000" dirty="0">
              <a:latin typeface="Georgia" pitchFamily="18" charset="0"/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61048"/>
            <a:ext cx="1554088" cy="29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6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" y="0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6692" y="188640"/>
            <a:ext cx="8749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Колонія</a:t>
            </a:r>
            <a:r>
              <a:rPr lang="ru-RU" sz="2400" dirty="0" smtClean="0">
                <a:latin typeface="Georgia" pitchFamily="18" charset="0"/>
              </a:rPr>
              <a:t> – </a:t>
            </a:r>
            <a:r>
              <a:rPr lang="ru-RU" sz="2400" dirty="0" err="1" smtClean="0">
                <a:latin typeface="Georgia" pitchFamily="18" charset="0"/>
              </a:rPr>
              <a:t>це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поселення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засноване</a:t>
            </a:r>
            <a:r>
              <a:rPr lang="ru-RU" sz="2400" dirty="0" smtClean="0">
                <a:latin typeface="Georgia" pitchFamily="18" charset="0"/>
              </a:rPr>
              <a:t> людьми, </a:t>
            </a:r>
            <a:r>
              <a:rPr lang="ru-RU" sz="2400" dirty="0" err="1" smtClean="0">
                <a:latin typeface="Georgia" pitchFamily="18" charset="0"/>
              </a:rPr>
              <a:t>які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переселилися</a:t>
            </a:r>
            <a:r>
              <a:rPr lang="ru-RU" sz="2400" dirty="0" smtClean="0">
                <a:latin typeface="Georgia" pitchFamily="18" charset="0"/>
              </a:rPr>
              <a:t> з </a:t>
            </a:r>
            <a:r>
              <a:rPr lang="ru-RU" sz="2400" dirty="0" err="1" smtClean="0">
                <a:latin typeface="Georgia" pitchFamily="18" charset="0"/>
              </a:rPr>
              <a:t>інших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країн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Метрополія</a:t>
            </a:r>
            <a:r>
              <a:rPr lang="uk-UA" sz="2400" dirty="0" smtClean="0">
                <a:latin typeface="Georgia" pitchFamily="18" charset="0"/>
              </a:rPr>
              <a:t> – це місто або країна, засновники колоній.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Колонізація</a:t>
            </a:r>
            <a:r>
              <a:rPr lang="uk-UA" sz="2400" dirty="0" smtClean="0">
                <a:latin typeface="Georgia" pitchFamily="18" charset="0"/>
              </a:rPr>
              <a:t> – це процес масового переселення громадян країни на нові землі, створення на них своїх поселень.</a:t>
            </a:r>
          </a:p>
          <a:p>
            <a:pPr algn="just"/>
            <a:r>
              <a:rPr lang="uk-UA" sz="2400" b="1" dirty="0" err="1" smtClean="0">
                <a:solidFill>
                  <a:srgbClr val="002060"/>
                </a:solidFill>
                <a:latin typeface="Georgia" pitchFamily="18" charset="0"/>
              </a:rPr>
              <a:t>Емпорії</a:t>
            </a:r>
            <a:r>
              <a:rPr lang="uk-UA" sz="2400" b="1" dirty="0" smtClean="0">
                <a:latin typeface="Georgia" pitchFamily="18" charset="0"/>
              </a:rPr>
              <a:t> - </a:t>
            </a:r>
            <a:r>
              <a:rPr lang="uk-UA" sz="2400" dirty="0" smtClean="0">
                <a:latin typeface="Georgia" pitchFamily="18" charset="0"/>
              </a:rPr>
              <a:t>нові,переважно торгові поселення, засновані греками-переселенцями </a:t>
            </a:r>
            <a:endParaRPr lang="ru-RU" sz="2400" dirty="0" smtClean="0">
              <a:latin typeface="Georgia" pitchFamily="18" charset="0"/>
            </a:endParaRPr>
          </a:p>
          <a:p>
            <a:pPr algn="just"/>
            <a:endParaRPr lang="ru-RU" sz="2400" b="1" dirty="0" smtClean="0">
              <a:latin typeface="Georgia" pitchFamily="18" charset="0"/>
            </a:endParaRPr>
          </a:p>
          <a:p>
            <a:pPr algn="just"/>
            <a:endParaRPr lang="uk-UA" sz="2400" dirty="0">
              <a:latin typeface="Georgia" pitchFamily="18" charset="0"/>
            </a:endParaRPr>
          </a:p>
        </p:txBody>
      </p:sp>
      <p:pic>
        <p:nvPicPr>
          <p:cNvPr id="8" name="Picture 2" descr="http://1.bp.blogspot.com/-78gvqaa9JjA/VLZAnzcEn8I/AAAAAAAABrw/VdW2dxNIomg/s1600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688634" cy="34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3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2766483"/>
            <a:ext cx="2448272" cy="3139321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Освоєння </a:t>
            </a:r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Нижнього Подністров’я та заснування </a:t>
            </a:r>
            <a:r>
              <a:rPr lang="uk-UA" dirty="0" err="1">
                <a:solidFill>
                  <a:srgbClr val="002060"/>
                </a:solidFill>
                <a:latin typeface="Georgia" pitchFamily="18" charset="0"/>
              </a:rPr>
              <a:t>Тіри</a:t>
            </a:r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uk-UA" dirty="0" err="1">
                <a:solidFill>
                  <a:srgbClr val="002060"/>
                </a:solidFill>
                <a:latin typeface="Georgia" pitchFamily="18" charset="0"/>
              </a:rPr>
              <a:t>Ніконія</a:t>
            </a:r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 (друга половина </a:t>
            </a:r>
            <a:r>
              <a:rPr lang="en-US" dirty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І – початок </a:t>
            </a:r>
            <a:r>
              <a:rPr lang="en-US" dirty="0">
                <a:solidFill>
                  <a:srgbClr val="002060"/>
                </a:solidFill>
                <a:latin typeface="Georgia" pitchFamily="18" charset="0"/>
              </a:rPr>
              <a:t>V </a:t>
            </a:r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ст. до н.е.);</a:t>
            </a:r>
          </a:p>
          <a:p>
            <a:pPr algn="ctr" fontAlgn="base"/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Освоєння території Західного Криму і поява Херсонеса (кінець </a:t>
            </a:r>
            <a:r>
              <a:rPr lang="en-US" dirty="0">
                <a:solidFill>
                  <a:srgbClr val="002060"/>
                </a:solidFill>
                <a:latin typeface="Georgia" pitchFamily="18" charset="0"/>
              </a:rPr>
              <a:t>V </a:t>
            </a:r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ст. до н.е.).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466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Етапи</a:t>
            </a:r>
          </a:p>
          <a:p>
            <a:pPr algn="ctr" fontAlgn="base"/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грецької колонізації Північного Причорномор’я</a:t>
            </a:r>
            <a:endParaRPr lang="uk-UA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6865"/>
            <a:ext cx="2880320" cy="2585323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Заселення Північно-Західного Причорномор’я та засвоєння Істрії у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Подунав’ї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 та Борисфену на острові Березань (нижня течі Південного Бугу) (середина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ІІ ст. до н.е.).</a:t>
            </a:r>
            <a:endParaRPr lang="uk-UA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778894"/>
            <a:ext cx="3006080" cy="230832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Освоєння узбережжя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Березанського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 та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Бейкушанського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 лиманів. Виникнення Ольвії, Пантікапею, Феодосії, </a:t>
            </a:r>
            <a:r>
              <a:rPr lang="uk-UA" dirty="0" err="1" smtClean="0">
                <a:solidFill>
                  <a:srgbClr val="002060"/>
                </a:solidFill>
                <a:latin typeface="Georgia" pitchFamily="18" charset="0"/>
              </a:rPr>
              <a:t>Гермонасси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 тощо (перша половина – середина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І ст. до н.е.).</a:t>
            </a:r>
            <a:endParaRPr lang="uk-UA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8" name="AutoShape 11"/>
          <p:cNvCxnSpPr>
            <a:cxnSpLocks noChangeShapeType="1"/>
          </p:cNvCxnSpPr>
          <p:nvPr/>
        </p:nvCxnSpPr>
        <p:spPr bwMode="auto">
          <a:xfrm flipH="1">
            <a:off x="1835696" y="1700808"/>
            <a:ext cx="1055312" cy="720217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1"/>
          <p:cNvCxnSpPr>
            <a:cxnSpLocks noChangeShapeType="1"/>
          </p:cNvCxnSpPr>
          <p:nvPr/>
        </p:nvCxnSpPr>
        <p:spPr bwMode="auto">
          <a:xfrm>
            <a:off x="4932040" y="1628905"/>
            <a:ext cx="0" cy="974601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1"/>
          <p:cNvCxnSpPr>
            <a:cxnSpLocks noChangeShapeType="1"/>
          </p:cNvCxnSpPr>
          <p:nvPr/>
        </p:nvCxnSpPr>
        <p:spPr bwMode="auto">
          <a:xfrm>
            <a:off x="6300192" y="1700913"/>
            <a:ext cx="1368152" cy="902593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Античні міста Північного Причорномор'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11253"/>
            <a:ext cx="9172876" cy="68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" y="11832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84" y="548680"/>
            <a:ext cx="2659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ОЛЬВІЯ</a:t>
            </a:r>
          </a:p>
        </p:txBody>
      </p:sp>
      <p:pic>
        <p:nvPicPr>
          <p:cNvPr id="18436" name="Picture 4" descr="https://upload.wikimedia.org/wikipedia/commons/9/93/Olb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8121"/>
            <a:ext cx="2630453" cy="26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tkg.org.ua/files/images/1ukr08ns_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2327"/>
            <a:ext cx="2952328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184" y="3997553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Georgia" pitchFamily="18" charset="0"/>
              </a:rPr>
              <a:t>Ольвія</a:t>
            </a:r>
            <a:r>
              <a:rPr lang="ru-RU" sz="1600" dirty="0">
                <a:latin typeface="Georgia" pitchFamily="18" charset="0"/>
              </a:rPr>
              <a:t>, стела з гербом </a:t>
            </a:r>
            <a:r>
              <a:rPr lang="ru-RU" sz="1600" dirty="0" err="1">
                <a:latin typeface="Georgia" pitchFamily="18" charset="0"/>
              </a:rPr>
              <a:t>Ольвії</a:t>
            </a:r>
            <a:r>
              <a:rPr lang="ru-RU" sz="1600" dirty="0">
                <a:latin typeface="Georgia" pitchFamily="18" charset="0"/>
              </a:rPr>
              <a:t> </a:t>
            </a:r>
            <a:endParaRPr lang="ru-RU" sz="1600" dirty="0" smtClean="0">
              <a:latin typeface="Georgia" pitchFamily="18" charset="0"/>
            </a:endParaRPr>
          </a:p>
          <a:p>
            <a:pPr algn="ctr"/>
            <a:r>
              <a:rPr lang="ru-RU" sz="1600" dirty="0" smtClean="0">
                <a:latin typeface="Georgia" pitchFamily="18" charset="0"/>
              </a:rPr>
              <a:t>при </a:t>
            </a:r>
            <a:r>
              <a:rPr lang="ru-RU" sz="1600" dirty="0" err="1">
                <a:latin typeface="Georgia" pitchFamily="18" charset="0"/>
              </a:rPr>
              <a:t>вході</a:t>
            </a:r>
            <a:r>
              <a:rPr lang="ru-RU" sz="1600" dirty="0">
                <a:latin typeface="Georgia" pitchFamily="18" charset="0"/>
              </a:rPr>
              <a:t> до музею-</a:t>
            </a:r>
            <a:r>
              <a:rPr lang="ru-RU" sz="1600" dirty="0" err="1">
                <a:latin typeface="Georgia" pitchFamily="18" charset="0"/>
              </a:rPr>
              <a:t>заповідника</a:t>
            </a:r>
            <a:endParaRPr lang="uk-UA" sz="1600" dirty="0">
              <a:latin typeface="Georgia" pitchFamily="18" charset="0"/>
            </a:endParaRPr>
          </a:p>
        </p:txBody>
      </p:sp>
      <p:pic>
        <p:nvPicPr>
          <p:cNvPr id="18442" name="Picture 10" descr="https://upload.wikimedia.org/wikipedia/uk/thumb/5/5e/Olvio_kvartal.jpg/1280px-Olvio_kvar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324751" cy="29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28106" y="6262738"/>
            <a:ext cx="4398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Georgia" pitchFamily="18" charset="0"/>
              </a:rPr>
              <a:t>Залишки </a:t>
            </a:r>
            <a:r>
              <a:rPr lang="uk-UA" sz="1600" dirty="0">
                <a:latin typeface="Georgia" pitchFamily="18" charset="0"/>
              </a:rPr>
              <a:t>старовинного житлового кварталу</a:t>
            </a:r>
          </a:p>
        </p:txBody>
      </p:sp>
      <p:pic>
        <p:nvPicPr>
          <p:cNvPr id="18444" name="Picture 12" descr="https://upload.wikimedia.org/wikipedia/uk/thumb/8/8b/Olvio_akropol.jpg/1280px-Olvio_akrop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98" y="989608"/>
            <a:ext cx="3284274" cy="24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42132" y="116632"/>
            <a:ext cx="5878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itchFamily="18" charset="0"/>
              </a:rPr>
              <a:t>(Ó</a:t>
            </a:r>
            <a:r>
              <a:rPr lang="el-GR" dirty="0">
                <a:latin typeface="Georgia" pitchFamily="18" charset="0"/>
              </a:rPr>
              <a:t>λβια — </a:t>
            </a:r>
            <a:r>
              <a:rPr lang="uk-UA" dirty="0">
                <a:latin typeface="Georgia" pitchFamily="18" charset="0"/>
              </a:rPr>
              <a:t>щаслива)  (</a:t>
            </a:r>
            <a:r>
              <a:rPr lang="uk-UA" dirty="0" err="1">
                <a:latin typeface="Georgia" pitchFamily="18" charset="0"/>
              </a:rPr>
              <a:t>Сабія</a:t>
            </a:r>
            <a:r>
              <a:rPr lang="uk-UA" dirty="0">
                <a:latin typeface="Georgia" pitchFamily="18" charset="0"/>
              </a:rPr>
              <a:t>, пізніше </a:t>
            </a:r>
            <a:r>
              <a:rPr lang="uk-UA" dirty="0" err="1">
                <a:latin typeface="Georgia" pitchFamily="18" charset="0"/>
              </a:rPr>
              <a:t>Борисфеніда</a:t>
            </a:r>
            <a:r>
              <a:rPr lang="uk-UA" dirty="0">
                <a:latin typeface="Georgia" pitchFamily="18" charset="0"/>
              </a:rPr>
              <a:t>, ще пізніше Ольвія чи </a:t>
            </a:r>
            <a:r>
              <a:rPr lang="uk-UA" dirty="0" err="1">
                <a:latin typeface="Georgia" pitchFamily="18" charset="0"/>
              </a:rPr>
              <a:t>Ольвіополіс</a:t>
            </a:r>
            <a:r>
              <a:rPr lang="uk-UA" dirty="0">
                <a:latin typeface="Georgia" pitchFamily="18" charset="0"/>
              </a:rPr>
              <a:t>) — найважливіша грецька колонія в Нижньому Побужжі, в </a:t>
            </a:r>
            <a:r>
              <a:rPr lang="uk-UA" dirty="0" err="1">
                <a:latin typeface="Georgia" pitchFamily="18" charset="0"/>
              </a:rPr>
              <a:t>дельті </a:t>
            </a:r>
            <a:r>
              <a:rPr lang="uk-UA" dirty="0" err="1" smtClean="0">
                <a:latin typeface="Georgia" pitchFamily="18" charset="0"/>
              </a:rPr>
              <a:t>Г</a:t>
            </a:r>
            <a:r>
              <a:rPr lang="uk-UA" dirty="0" smtClean="0">
                <a:latin typeface="Georgia" pitchFamily="18" charset="0"/>
              </a:rPr>
              <a:t>іпанаса ( Буга)</a:t>
            </a:r>
            <a:r>
              <a:rPr lang="uk-UA" dirty="0">
                <a:latin typeface="Georgia" pitchFamily="18" charset="0"/>
              </a:rPr>
              <a:t> та </a:t>
            </a:r>
            <a:r>
              <a:rPr lang="uk-UA" dirty="0" smtClean="0">
                <a:latin typeface="Georgia" pitchFamily="18" charset="0"/>
              </a:rPr>
              <a:t>Борисфена (Дніпра), </a:t>
            </a:r>
            <a:r>
              <a:rPr lang="uk-UA" dirty="0">
                <a:latin typeface="Georgia" pitchFamily="18" charset="0"/>
              </a:rPr>
              <a:t>заснована вихідцями з </a:t>
            </a:r>
            <a:r>
              <a:rPr lang="uk-UA" dirty="0" smtClean="0">
                <a:latin typeface="Georgia" pitchFamily="18" charset="0"/>
              </a:rPr>
              <a:t>Мілету</a:t>
            </a:r>
            <a:r>
              <a:rPr lang="uk-UA" dirty="0">
                <a:latin typeface="Georgia" pitchFamily="18" charset="0"/>
              </a:rPr>
              <a:t> в </a:t>
            </a:r>
            <a:r>
              <a:rPr lang="uk-UA" dirty="0" smtClean="0">
                <a:latin typeface="Georgia" pitchFamily="18" charset="0"/>
              </a:rPr>
              <a:t>647-646 рр. до н.е.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0496" y="2273172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Georgia" pitchFamily="18" charset="0"/>
              </a:rPr>
              <a:t>"Зевсів курган"</a:t>
            </a:r>
          </a:p>
        </p:txBody>
      </p:sp>
    </p:spTree>
    <p:extLst>
      <p:ext uri="{BB962C8B-B14F-4D97-AF65-F5344CB8AC3E}">
        <p14:creationId xmlns:p14="http://schemas.microsoft.com/office/powerpoint/2010/main" val="259743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734" y="548680"/>
            <a:ext cx="1646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ТІРА</a:t>
            </a:r>
          </a:p>
        </p:txBody>
      </p:sp>
      <p:pic>
        <p:nvPicPr>
          <p:cNvPr id="17416" name="Picture 8" descr="http://oko.kiev.ua/img/Odeska/Bilgorod-Dnistrovskyy/2004.03.05--043_~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808935" cy="360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museum.com.ua/nauch_isled/editing/v16/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048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encyclopediaofukraine.com/pic%5CT%5CY%5CTyras%20co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483920" cy="17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165304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Georgia" pitchFamily="18" charset="0"/>
              </a:rPr>
              <a:t>Тіра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Мідь</a:t>
            </a:r>
            <a:r>
              <a:rPr lang="ru-RU" dirty="0">
                <a:latin typeface="Georgia" pitchFamily="18" charset="0"/>
              </a:rPr>
              <a:t>. II в. до </a:t>
            </a:r>
            <a:r>
              <a:rPr lang="ru-RU" dirty="0" err="1">
                <a:latin typeface="Georgia" pitchFamily="18" charset="0"/>
              </a:rPr>
              <a:t>н.е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Рідка</a:t>
            </a:r>
            <a:r>
              <a:rPr lang="ru-RU" dirty="0">
                <a:latin typeface="Georgia" pitchFamily="18" charset="0"/>
              </a:rPr>
              <a:t> монета.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17422" name="Picture 14" descr="http://klymenko.in.ua/Other_World/Photo/Ukraine.Odesa/STx_3101-3102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66" y="360040"/>
            <a:ext cx="256463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1336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 smtClean="0">
                <a:latin typeface="Georgia" pitchFamily="18" charset="0"/>
              </a:rPr>
              <a:t>(дав. </a:t>
            </a:r>
            <a:r>
              <a:rPr lang="ru-RU" dirty="0" err="1" smtClean="0">
                <a:latin typeface="Georgia" pitchFamily="18" charset="0"/>
              </a:rPr>
              <a:t>Гр.</a:t>
            </a:r>
            <a:r>
              <a:rPr lang="ru-RU" i="1" dirty="0" err="1" smtClean="0">
                <a:latin typeface="Georgia" pitchFamily="18" charset="0"/>
              </a:rPr>
              <a:t>Τύρ</a:t>
            </a:r>
            <a:r>
              <a:rPr lang="ru-RU" i="1" dirty="0" smtClean="0">
                <a:latin typeface="Georgia" pitchFamily="18" charset="0"/>
              </a:rPr>
              <a:t>ας</a:t>
            </a:r>
            <a:r>
              <a:rPr lang="ru-RU" dirty="0">
                <a:latin typeface="Georgia" pitchFamily="18" charset="0"/>
              </a:rPr>
              <a:t>) — розташована на правому березі Дністровського лиману на території сучасного м. </a:t>
            </a:r>
            <a:r>
              <a:rPr lang="ru-RU" dirty="0" err="1" smtClean="0">
                <a:latin typeface="Georgia" pitchFamily="18" charset="0"/>
              </a:rPr>
              <a:t>Білгорода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Дністровського</a:t>
            </a:r>
            <a:r>
              <a:rPr lang="ru-RU" dirty="0">
                <a:latin typeface="Georgia" pitchFamily="18" charset="0"/>
              </a:rPr>
              <a:t> </a:t>
            </a:r>
            <a:r>
              <a:rPr lang="ru-RU" dirty="0" err="1">
                <a:latin typeface="Georgia" pitchFamily="18" charset="0"/>
              </a:rPr>
              <a:t>Одеської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області</a:t>
            </a:r>
            <a:r>
              <a:rPr lang="ru-RU" dirty="0">
                <a:latin typeface="Georgia" pitchFamily="18" charset="0"/>
              </a:rPr>
              <a:t>.</a:t>
            </a:r>
            <a:endParaRPr lang="uk-U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" y="-13230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age.tsn.ua/media/images2/608xX/Aug2013/383833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10" y="3717032"/>
            <a:ext cx="4007539" cy="30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rk-ukraina.com/DM/tour/SEV/hersones/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3" y="3645024"/>
            <a:ext cx="4368652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nbnews.com.ua/img/text/70/fc/137198224163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2906"/>
            <a:ext cx="2748558" cy="20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3263" y="250363"/>
            <a:ext cx="36166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ХЕРСОНЕС</a:t>
            </a:r>
          </a:p>
          <a:p>
            <a:pPr fontAlgn="base"/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ТАВРІЙСЬКИЙ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262" y="1378529"/>
            <a:ext cx="4728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Давн.гр</a:t>
            </a:r>
            <a:r>
              <a:rPr lang="uk-UA" dirty="0" smtClean="0"/>
              <a:t>.</a:t>
            </a:r>
            <a:r>
              <a:rPr lang="vi-VN" dirty="0"/>
              <a:t> </a:t>
            </a:r>
            <a:r>
              <a:rPr lang="el-GR" i="1" dirty="0">
                <a:latin typeface="Georgia" pitchFamily="18" charset="0"/>
              </a:rPr>
              <a:t>Χερσόνησος</a:t>
            </a:r>
            <a:r>
              <a:rPr lang="el-GR" dirty="0">
                <a:latin typeface="Georgia" pitchFamily="18" charset="0"/>
              </a:rPr>
              <a:t> — </a:t>
            </a:r>
            <a:r>
              <a:rPr lang="el-GR" i="1" dirty="0">
                <a:latin typeface="Georgia" pitchFamily="18" charset="0"/>
              </a:rPr>
              <a:t>ἡ χερσόνησος</a:t>
            </a:r>
            <a:r>
              <a:rPr lang="el-GR" dirty="0">
                <a:latin typeface="Georgia" pitchFamily="18" charset="0"/>
              </a:rPr>
              <a:t> </a:t>
            </a:r>
            <a:r>
              <a:rPr lang="vi-VN" dirty="0" smtClean="0"/>
              <a:t> </a:t>
            </a:r>
            <a:r>
              <a:rPr lang="vi-VN" dirty="0"/>
              <a:t>значить «півострів», за середньовіччя </a:t>
            </a:r>
            <a:r>
              <a:rPr lang="vi-VN" i="1" dirty="0"/>
              <a:t>Херсон</a:t>
            </a:r>
            <a:r>
              <a:rPr lang="vi-VN" dirty="0"/>
              <a:t>, у слов'янських джерелах Корсунь) — старогрецьке </a:t>
            </a:r>
            <a:r>
              <a:rPr lang="uk-UA" dirty="0" smtClean="0">
                <a:latin typeface="Georgia" pitchFamily="18" charset="0"/>
              </a:rPr>
              <a:t>місто - держава</a:t>
            </a:r>
            <a:r>
              <a:rPr lang="vi-VN" dirty="0"/>
              <a:t> в південно-західній частині </a:t>
            </a:r>
            <a:r>
              <a:rPr lang="uk-UA" dirty="0" smtClean="0">
                <a:latin typeface="Georgia" pitchFamily="18" charset="0"/>
              </a:rPr>
              <a:t>Криму</a:t>
            </a:r>
            <a:r>
              <a:rPr lang="vi-VN" dirty="0"/>
              <a:t> (у </a:t>
            </a:r>
            <a:r>
              <a:rPr lang="vi-VN" dirty="0" smtClean="0"/>
              <a:t>межах</a:t>
            </a:r>
            <a:r>
              <a:rPr lang="vi-VN" dirty="0"/>
              <a:t> </a:t>
            </a:r>
            <a:r>
              <a:rPr lang="uk-UA" dirty="0" smtClean="0">
                <a:latin typeface="Georgia" pitchFamily="18" charset="0"/>
              </a:rPr>
              <a:t>Севастополя</a:t>
            </a:r>
            <a:r>
              <a:rPr lang="vi-VN" dirty="0" smtClean="0"/>
              <a:t>).</a:t>
            </a:r>
            <a:endParaRPr lang="uk-U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6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" y="-27384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59" y="3790306"/>
            <a:ext cx="4586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ПАНТІКАПЕЙ</a:t>
            </a:r>
          </a:p>
        </p:txBody>
      </p:sp>
      <p:pic>
        <p:nvPicPr>
          <p:cNvPr id="21506" name="Picture 2" descr="http://www.doroga.ua/Handlers/ContentImageHandler.ashx?CatalogPOIContentImageID=542&amp;Size=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83" y="3512840"/>
            <a:ext cx="4460214" cy="33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mirznayki.ru/wp-content/uploads/2013/12/pantikapey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" y="75555"/>
            <a:ext cx="4978375" cy="33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donovedenie.ru/moneta/monety_pantikape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23437"/>
            <a:ext cx="3960440" cy="2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132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(</a:t>
            </a:r>
            <a:r>
              <a:rPr lang="uk-UA" dirty="0" err="1" smtClean="0"/>
              <a:t>грец</a:t>
            </a:r>
            <a:r>
              <a:rPr lang="uk-UA" dirty="0" smtClean="0"/>
              <a:t>.</a:t>
            </a:r>
            <a:r>
              <a:rPr lang="uk-UA" dirty="0">
                <a:latin typeface="Georgia" pitchFamily="18" charset="0"/>
              </a:rPr>
              <a:t> </a:t>
            </a:r>
            <a:r>
              <a:rPr lang="el-GR" i="1" dirty="0">
                <a:latin typeface="Georgia" pitchFamily="18" charset="0"/>
              </a:rPr>
              <a:t>Παντικάπαιον</a:t>
            </a:r>
            <a:r>
              <a:rPr lang="el-GR" dirty="0">
                <a:latin typeface="Georgia" pitchFamily="18" charset="0"/>
              </a:rPr>
              <a:t>  </a:t>
            </a:r>
            <a:r>
              <a:rPr lang="uk-UA" dirty="0">
                <a:latin typeface="Georgia" pitchFamily="18" charset="0"/>
              </a:rPr>
              <a:t>можливо від іранського </a:t>
            </a:r>
            <a:r>
              <a:rPr lang="en-US" dirty="0" err="1">
                <a:latin typeface="Georgia" pitchFamily="18" charset="0"/>
              </a:rPr>
              <a:t>Panti-Kapa</a:t>
            </a:r>
            <a:r>
              <a:rPr lang="en-US" dirty="0">
                <a:latin typeface="Georgia" pitchFamily="18" charset="0"/>
              </a:rPr>
              <a:t> </a:t>
            </a:r>
            <a:r>
              <a:rPr lang="uk-UA" i="1" dirty="0">
                <a:latin typeface="Georgia" pitchFamily="18" charset="0"/>
              </a:rPr>
              <a:t>рибний шлях</a:t>
            </a:r>
            <a:r>
              <a:rPr lang="uk-UA" dirty="0">
                <a:latin typeface="Georgia" pitchFamily="18" charset="0"/>
              </a:rPr>
              <a:t>) — </a:t>
            </a:r>
            <a:r>
              <a:rPr lang="uk-UA" dirty="0" smtClean="0">
                <a:latin typeface="Georgia" pitchFamily="18" charset="0"/>
              </a:rPr>
              <a:t>давньогрецький поліс, </a:t>
            </a:r>
            <a:r>
              <a:rPr lang="uk-UA" dirty="0">
                <a:latin typeface="Georgia" pitchFamily="18" charset="0"/>
              </a:rPr>
              <a:t>що існував на місці сучасної </a:t>
            </a:r>
            <a:r>
              <a:rPr lang="uk-UA" dirty="0" smtClean="0">
                <a:latin typeface="Georgia" pitchFamily="18" charset="0"/>
              </a:rPr>
              <a:t>Керчі; </a:t>
            </a:r>
            <a:r>
              <a:rPr lang="uk-UA" dirty="0">
                <a:latin typeface="Georgia" pitchFamily="18" charset="0"/>
              </a:rPr>
              <a:t>столиця </a:t>
            </a:r>
            <a:r>
              <a:rPr lang="uk-UA" dirty="0" smtClean="0">
                <a:latin typeface="Georgia" pitchFamily="18" charset="0"/>
              </a:rPr>
              <a:t>Боспорського царства.</a:t>
            </a:r>
            <a:endParaRPr lang="uk-U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" y="0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evpatoriya-online.ru/images/kerkinit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41041" cy="20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882802"/>
            <a:ext cx="3651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3600" b="1" dirty="0" smtClean="0">
                <a:solidFill>
                  <a:srgbClr val="002060"/>
                </a:solidFill>
                <a:latin typeface="Georgia" pitchFamily="18" charset="0"/>
              </a:rPr>
              <a:t>КЕРКІНІТІДА</a:t>
            </a:r>
          </a:p>
        </p:txBody>
      </p:sp>
      <p:pic>
        <p:nvPicPr>
          <p:cNvPr id="20486" name="Picture 6" descr="http://www.touristrail.ru/wp-content/uploads/2010/05/touristskiv/62-488x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0"/>
            <a:ext cx="3365722" cy="18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vse-o-kryme.ru/wp-content/uploads/2013/10/kirkinitid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1" y="4752653"/>
            <a:ext cx="4295800" cy="20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www.nezabarom.ua/img/objects/a30cdd70c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5813"/>
            <a:ext cx="3944839" cy="2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r>
              <a:rPr lang="uk-UA" dirty="0" smtClean="0">
                <a:latin typeface="Georgia" pitchFamily="18" charset="0"/>
              </a:rPr>
              <a:t>(</a:t>
            </a:r>
            <a:r>
              <a:rPr lang="uk-UA" dirty="0" err="1" smtClean="0">
                <a:latin typeface="Georgia" pitchFamily="18" charset="0"/>
              </a:rPr>
              <a:t>грец</a:t>
            </a:r>
            <a:r>
              <a:rPr lang="uk-UA" dirty="0" smtClean="0">
                <a:latin typeface="Georgia" pitchFamily="18" charset="0"/>
              </a:rPr>
              <a:t>.</a:t>
            </a:r>
            <a:r>
              <a:rPr lang="uk-UA" dirty="0">
                <a:latin typeface="Georgia" pitchFamily="18" charset="0"/>
              </a:rPr>
              <a:t> </a:t>
            </a:r>
            <a:r>
              <a:rPr lang="el-GR" i="1" dirty="0">
                <a:latin typeface="Georgia" pitchFamily="18" charset="0"/>
              </a:rPr>
              <a:t>Κερκινίτις</a:t>
            </a:r>
            <a:r>
              <a:rPr lang="el-GR" dirty="0">
                <a:latin typeface="Georgia" pitchFamily="18" charset="0"/>
              </a:rPr>
              <a:t>) — </a:t>
            </a:r>
            <a:r>
              <a:rPr lang="uk-UA" dirty="0">
                <a:latin typeface="Georgia" pitchFamily="18" charset="0"/>
              </a:rPr>
              <a:t>давньогрецьке місто що існувало з </a:t>
            </a:r>
            <a:r>
              <a:rPr lang="en-US" dirty="0">
                <a:latin typeface="Georgia" pitchFamily="18" charset="0"/>
              </a:rPr>
              <a:t>V </a:t>
            </a:r>
            <a:r>
              <a:rPr lang="uk-UA" dirty="0">
                <a:latin typeface="Georgia" pitchFamily="18" charset="0"/>
              </a:rPr>
              <a:t>по </a:t>
            </a:r>
            <a:r>
              <a:rPr lang="en-US" dirty="0">
                <a:latin typeface="Georgia" pitchFamily="18" charset="0"/>
              </a:rPr>
              <a:t>II </a:t>
            </a:r>
            <a:r>
              <a:rPr lang="uk-UA" dirty="0">
                <a:latin typeface="Georgia" pitchFamily="18" charset="0"/>
              </a:rPr>
              <a:t>століття до н. е. на території сучасної </a:t>
            </a:r>
            <a:r>
              <a:rPr lang="uk-UA" dirty="0" smtClean="0">
                <a:latin typeface="Georgia" pitchFamily="18" charset="0"/>
              </a:rPr>
              <a:t>Євпаторії.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20492" name="Picture 12" descr="https://upload.wikimedia.org/wikipedia/commons/thumb/1/17/Kerkinitida-archeological-site.jpg/1280px-Kerkinitida-archeological-s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6" y="2361092"/>
            <a:ext cx="3108176" cy="23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8128" y="30689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Georgia" pitchFamily="18" charset="0"/>
              </a:rPr>
              <a:t>Фрагмент </a:t>
            </a:r>
            <a:r>
              <a:rPr lang="ru-RU" sz="1400" dirty="0" err="1">
                <a:latin typeface="Georgia" pitchFamily="18" charset="0"/>
              </a:rPr>
              <a:t>експозиції</a:t>
            </a:r>
            <a:r>
              <a:rPr lang="ru-RU" sz="1400" dirty="0">
                <a:latin typeface="Georgia" pitchFamily="18" charset="0"/>
              </a:rPr>
              <a:t> </a:t>
            </a:r>
            <a:r>
              <a:rPr lang="ru-RU" sz="1400" dirty="0" err="1">
                <a:latin typeface="Georgia" pitchFamily="18" charset="0"/>
              </a:rPr>
              <a:t>археологічного</a:t>
            </a:r>
            <a:r>
              <a:rPr lang="ru-RU" sz="1400" dirty="0">
                <a:latin typeface="Georgia" pitchFamily="18" charset="0"/>
              </a:rPr>
              <a:t> комплекса городища на </a:t>
            </a:r>
            <a:r>
              <a:rPr lang="ru-RU" sz="1400" dirty="0" err="1">
                <a:latin typeface="Georgia" pitchFamily="18" charset="0"/>
              </a:rPr>
              <a:t>вулиці</a:t>
            </a:r>
            <a:r>
              <a:rPr lang="ru-RU" sz="1400" dirty="0">
                <a:latin typeface="Georgia" pitchFamily="18" charset="0"/>
              </a:rPr>
              <a:t> </a:t>
            </a:r>
            <a:r>
              <a:rPr lang="ru-RU" sz="1400" dirty="0" err="1">
                <a:latin typeface="Georgia" pitchFamily="18" charset="0"/>
              </a:rPr>
              <a:t>Дувановській</a:t>
            </a:r>
            <a:endParaRPr lang="uk-UA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6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-e35Gcvxhh1o/VLZQCBrfw3I/AAAAAAAABs8/skuNkwVD6-M/s160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5"/>
            <a:ext cx="9144000" cy="682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8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" y="0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0762" y="332656"/>
            <a:ext cx="5604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Розвиток торгівлі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96752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Грецькі купці привозили: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31640" y="2038813"/>
            <a:ext cx="2498576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з міст Греції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49912" y="1658417"/>
            <a:ext cx="2498576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в колонії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15574406" flipH="1">
            <a:off x="4260184" y="1013421"/>
            <a:ext cx="746348" cy="2019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776751"/>
            <a:ext cx="2592288" cy="36933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Вино, оливкове масло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29320" y="3543589"/>
            <a:ext cx="2592288" cy="1477328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Вироби ремесла: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Зброя;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Вази;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Статуї з </a:t>
            </a:r>
            <a:r>
              <a:rPr lang="uk-UA" dirty="0" err="1" smtClean="0">
                <a:latin typeface="Georgia" pitchFamily="18" charset="0"/>
              </a:rPr>
              <a:t>мармура</a:t>
            </a:r>
            <a:r>
              <a:rPr lang="uk-UA" dirty="0" smtClean="0">
                <a:latin typeface="Georgia" pitchFamily="18" charset="0"/>
              </a:rPr>
              <a:t>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Тканини.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55570" y="5589240"/>
            <a:ext cx="3922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Georgia" pitchFamily="18" charset="0"/>
              </a:rPr>
              <a:t>Амфора-</a:t>
            </a:r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 сосуд для зберігання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 вина та масла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4580" name="Picture 4" descr="http://vluvre.ru/img/files/catalog/1158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57" y="4509120"/>
            <a:ext cx="1593413" cy="21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www.coins.msk.ru/images/emblem/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32" y="3146084"/>
            <a:ext cx="2454904" cy="12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21007433">
            <a:off x="3605860" y="2887158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 smtClean="0">
                <a:latin typeface="Georgia" pitchFamily="18" charset="0"/>
              </a:rPr>
              <a:t>Монети </a:t>
            </a:r>
          </a:p>
          <a:p>
            <a:pPr algn="ctr"/>
            <a:r>
              <a:rPr lang="uk-UA" sz="1400" b="1" dirty="0" smtClean="0">
                <a:latin typeface="Georgia" pitchFamily="18" charset="0"/>
              </a:rPr>
              <a:t>Давньої Греції</a:t>
            </a:r>
            <a:endParaRPr lang="uk-UA" sz="1400" b="1" dirty="0"/>
          </a:p>
        </p:txBody>
      </p:sp>
      <p:pic>
        <p:nvPicPr>
          <p:cNvPr id="24588" name="Picture 12" descr="http://img.photobucket.com/albums/v280/mismatchpoet/gods%20and%20goddess/h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" y="4077072"/>
            <a:ext cx="1570930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4" y="0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chool.xvatit.com/images/thumb/0/05/Xyjrthj566t.jpg/300px-Xyjrthj566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01004" cy="30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8846" y="535613"/>
            <a:ext cx="442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У </a:t>
            </a:r>
            <a:r>
              <a:rPr lang="ru-RU" dirty="0">
                <a:latin typeface="Georgia" pitchFamily="18" charset="0"/>
              </a:rPr>
              <a:t>Х—VIII ст. до </a:t>
            </a:r>
            <a:r>
              <a:rPr lang="ru-RU" dirty="0" err="1">
                <a:latin typeface="Georgia" pitchFamily="18" charset="0"/>
              </a:rPr>
              <a:t>н.е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фінікійські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мореплавці-торговці</a:t>
            </a:r>
            <a:r>
              <a:rPr lang="ru-RU" dirty="0">
                <a:latin typeface="Georgia" pitchFamily="18" charset="0"/>
              </a:rPr>
              <a:t> створили </a:t>
            </a:r>
            <a:r>
              <a:rPr lang="ru-RU" dirty="0" err="1">
                <a:latin typeface="Georgia" pitchFamily="18" charset="0"/>
              </a:rPr>
              <a:t>колонії</a:t>
            </a:r>
            <a:r>
              <a:rPr lang="ru-RU" dirty="0">
                <a:latin typeface="Georgia" pitchFamily="18" charset="0"/>
              </a:rPr>
              <a:t> на островах </a:t>
            </a:r>
            <a:r>
              <a:rPr lang="ru-RU" dirty="0" err="1">
                <a:latin typeface="Georgia" pitchFamily="18" charset="0"/>
              </a:rPr>
              <a:t>Середземного</a:t>
            </a:r>
            <a:r>
              <a:rPr lang="ru-RU" dirty="0">
                <a:latin typeface="Georgia" pitchFamily="18" charset="0"/>
              </a:rPr>
              <a:t> моря, а </a:t>
            </a:r>
            <a:r>
              <a:rPr lang="ru-RU" dirty="0" err="1">
                <a:latin typeface="Georgia" pitchFamily="18" charset="0"/>
              </a:rPr>
              <a:t>також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його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південному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західному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узбережжях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Однак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невдовзі</a:t>
            </a:r>
            <a:r>
              <a:rPr lang="ru-RU" dirty="0">
                <a:latin typeface="Georgia" pitchFamily="18" charset="0"/>
              </a:rPr>
              <a:t> в них </a:t>
            </a:r>
            <a:r>
              <a:rPr lang="ru-RU" dirty="0" err="1">
                <a:latin typeface="Georgia" pitchFamily="18" charset="0"/>
              </a:rPr>
              <a:t>з’явилися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конкуренти</a:t>
            </a:r>
            <a:r>
              <a:rPr lang="ru-RU" dirty="0">
                <a:latin typeface="Georgia" pitchFamily="18" charset="0"/>
              </a:rPr>
              <a:t> — греки.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422" y="3933056"/>
            <a:ext cx="4079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Греки </a:t>
            </a:r>
            <a:r>
              <a:rPr lang="ru-RU" dirty="0" err="1" smtClean="0">
                <a:latin typeface="Georgia" pitchFamily="18" charset="0"/>
              </a:rPr>
              <a:t>були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чудовими</a:t>
            </a:r>
            <a:r>
              <a:rPr lang="ru-RU" dirty="0" smtClean="0">
                <a:latin typeface="Georgia" pitchFamily="18" charset="0"/>
              </a:rPr>
              <a:t> моряками. У VIII – VI ст</a:t>
            </a:r>
            <a:r>
              <a:rPr lang="ru-RU" dirty="0">
                <a:latin typeface="Georgia" pitchFamily="18" charset="0"/>
              </a:rPr>
              <a:t>. до </a:t>
            </a:r>
            <a:r>
              <a:rPr lang="ru-RU" dirty="0" err="1">
                <a:latin typeface="Georgia" pitchFamily="18" charset="0"/>
              </a:rPr>
              <a:t>н.е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smtClean="0">
                <a:latin typeface="Georgia" pitchFamily="18" charset="0"/>
              </a:rPr>
              <a:t>вони </a:t>
            </a:r>
            <a:r>
              <a:rPr lang="ru-RU" dirty="0" err="1" smtClean="0">
                <a:latin typeface="Georgia" pitchFamily="18" charset="0"/>
              </a:rPr>
              <a:t>заснували</a:t>
            </a:r>
            <a:r>
              <a:rPr lang="ru-RU" dirty="0" smtClean="0">
                <a:latin typeface="Georgia" pitchFamily="18" charset="0"/>
              </a:rPr>
              <a:t> на берегах </a:t>
            </a:r>
            <a:r>
              <a:rPr lang="ru-RU" dirty="0" err="1" smtClean="0">
                <a:latin typeface="Georgia" pitchFamily="18" charset="0"/>
              </a:rPr>
              <a:t>Середземного</a:t>
            </a:r>
            <a:r>
              <a:rPr lang="ru-RU" dirty="0" smtClean="0">
                <a:latin typeface="Georgia" pitchFamily="18" charset="0"/>
              </a:rPr>
              <a:t> і </a:t>
            </a:r>
            <a:r>
              <a:rPr lang="ru-RU" dirty="0" err="1" smtClean="0">
                <a:latin typeface="Georgia" pitchFamily="18" charset="0"/>
              </a:rPr>
              <a:t>Чорного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морів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багато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нових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поселень</a:t>
            </a:r>
            <a:r>
              <a:rPr lang="ru-RU" dirty="0" smtClean="0">
                <a:latin typeface="Georgia" pitchFamily="18" charset="0"/>
              </a:rPr>
              <a:t>. За словами </a:t>
            </a:r>
            <a:r>
              <a:rPr lang="ru-RU" dirty="0" err="1" smtClean="0">
                <a:latin typeface="Georgia" pitchFamily="18" charset="0"/>
              </a:rPr>
              <a:t>філософа</a:t>
            </a:r>
            <a:r>
              <a:rPr lang="ru-RU" dirty="0" smtClean="0">
                <a:latin typeface="Georgia" pitchFamily="18" charset="0"/>
              </a:rPr>
              <a:t> Сократа, греки, « </a:t>
            </a:r>
            <a:r>
              <a:rPr lang="ru-RU" dirty="0" err="1" smtClean="0">
                <a:latin typeface="Georgia" pitchFamily="18" charset="0"/>
              </a:rPr>
              <a:t>ніби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жаби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розсілися</a:t>
            </a:r>
            <a:r>
              <a:rPr lang="ru-RU" dirty="0" smtClean="0">
                <a:latin typeface="Georgia" pitchFamily="18" charset="0"/>
              </a:rPr>
              <a:t> по берегах </a:t>
            </a:r>
            <a:r>
              <a:rPr lang="ru-RU" dirty="0" err="1" smtClean="0">
                <a:latin typeface="Georgia" pitchFamily="18" charset="0"/>
              </a:rPr>
              <a:t>морів</a:t>
            </a:r>
            <a:r>
              <a:rPr lang="ru-RU" dirty="0" smtClean="0">
                <a:latin typeface="Georgia" pitchFamily="18" charset="0"/>
              </a:rPr>
              <a:t>». </a:t>
            </a:r>
            <a:r>
              <a:rPr lang="ru-RU" dirty="0" err="1" smtClean="0">
                <a:latin typeface="Georgia" pitchFamily="18" charset="0"/>
              </a:rPr>
              <a:t>Це</a:t>
            </a:r>
            <a:r>
              <a:rPr lang="ru-RU" dirty="0" smtClean="0">
                <a:latin typeface="Georgia" pitchFamily="18" charset="0"/>
              </a:rPr>
              <a:t> і </a:t>
            </a:r>
            <a:r>
              <a:rPr lang="ru-RU" dirty="0" err="1" smtClean="0">
                <a:latin typeface="Georgia" pitchFamily="18" charset="0"/>
              </a:rPr>
              <a:t>були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грецькі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колонії</a:t>
            </a:r>
            <a:r>
              <a:rPr lang="ru-RU" dirty="0" smtClean="0">
                <a:latin typeface="Georgia" pitchFamily="18" charset="0"/>
              </a:rPr>
              <a:t>.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2056" name="Picture 8" descr="http://www.astra-lit.com/ukr-ment-ru/g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50" y="3605738"/>
            <a:ext cx="4648775" cy="26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" y="0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354761"/>
            <a:ext cx="5604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Розвиток торгівлі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2086" y="1211685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Грецькі купці привозили: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31639" y="2038813"/>
            <a:ext cx="2664297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в міста Греції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86342" y="2204864"/>
            <a:ext cx="2498576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з колоній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2" name="Выгнутая вниз стрелка 1"/>
          <p:cNvSpPr/>
          <p:nvPr/>
        </p:nvSpPr>
        <p:spPr>
          <a:xfrm rot="10800000">
            <a:off x="3784808" y="1633817"/>
            <a:ext cx="2227351" cy="8099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356992"/>
            <a:ext cx="2592288" cy="1477328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пшеницю;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рабів;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мед;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скот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dirty="0" smtClean="0">
                <a:latin typeface="Georgia" pitchFamily="18" charset="0"/>
              </a:rPr>
              <a:t>шкури тварин.</a:t>
            </a:r>
            <a:endParaRPr lang="uk-UA" dirty="0"/>
          </a:p>
        </p:txBody>
      </p:sp>
      <p:pic>
        <p:nvPicPr>
          <p:cNvPr id="25604" name="Picture 4" descr="http://chudesamag.ru/wp-content/uploads/2012/05/mysterious_sylphs_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745818" cy="17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30" y="5661248"/>
            <a:ext cx="20938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 err="1" smtClean="0">
                <a:latin typeface="Georgia" pitchFamily="18" charset="0"/>
              </a:rPr>
              <a:t>Взвешивание</a:t>
            </a:r>
            <a:r>
              <a:rPr lang="uk-UA" sz="1400" dirty="0" smtClean="0">
                <a:latin typeface="Georgia" pitchFamily="18" charset="0"/>
              </a:rPr>
              <a:t> </a:t>
            </a:r>
            <a:r>
              <a:rPr lang="uk-UA" sz="1400" dirty="0" err="1" smtClean="0">
                <a:latin typeface="Georgia" pitchFamily="18" charset="0"/>
              </a:rPr>
              <a:t>сильфия</a:t>
            </a:r>
            <a:endParaRPr lang="uk-UA" sz="1400" dirty="0" smtClean="0">
              <a:latin typeface="Georgia" pitchFamily="18" charset="0"/>
            </a:endParaRPr>
          </a:p>
          <a:p>
            <a:pPr algn="ctr"/>
            <a:r>
              <a:rPr lang="uk-UA" sz="1400" dirty="0" smtClean="0">
                <a:latin typeface="Georgia" pitchFamily="18" charset="0"/>
              </a:rPr>
              <a:t> (</a:t>
            </a:r>
            <a:r>
              <a:rPr lang="uk-UA" sz="1400" dirty="0" err="1" smtClean="0">
                <a:latin typeface="Georgia" pitchFamily="18" charset="0"/>
              </a:rPr>
              <a:t>ценное</a:t>
            </a:r>
            <a:r>
              <a:rPr lang="uk-UA" sz="1400" dirty="0" smtClean="0">
                <a:latin typeface="Georgia" pitchFamily="18" charset="0"/>
              </a:rPr>
              <a:t> </a:t>
            </a:r>
            <a:r>
              <a:rPr lang="uk-UA" sz="1400" dirty="0" err="1" smtClean="0">
                <a:latin typeface="Georgia" pitchFamily="18" charset="0"/>
              </a:rPr>
              <a:t>растение</a:t>
            </a:r>
            <a:r>
              <a:rPr lang="uk-UA" sz="1400" dirty="0" smtClean="0">
                <a:latin typeface="Georgia" pitchFamily="18" charset="0"/>
              </a:rPr>
              <a:t>) </a:t>
            </a:r>
          </a:p>
          <a:p>
            <a:pPr algn="ctr"/>
            <a:r>
              <a:rPr lang="uk-UA" sz="1400" dirty="0" smtClean="0">
                <a:latin typeface="Georgia" pitchFamily="18" charset="0"/>
              </a:rPr>
              <a:t>в г. </a:t>
            </a:r>
            <a:r>
              <a:rPr lang="uk-UA" sz="1400" dirty="0" err="1" smtClean="0">
                <a:latin typeface="Georgia" pitchFamily="18" charset="0"/>
              </a:rPr>
              <a:t>Кирен</a:t>
            </a:r>
            <a:endParaRPr lang="uk-UA" sz="1400" dirty="0"/>
          </a:p>
        </p:txBody>
      </p:sp>
      <p:pic>
        <p:nvPicPr>
          <p:cNvPr id="25606" name="Picture 6" descr="https://upload.wikimedia.org/wikipedia/commons/thumb/5/51/PhareAlexandrie.jpg/200px-PhareAlexandr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236"/>
            <a:ext cx="2757789" cy="13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gordk.com/images/2014/4/images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31" y="3320726"/>
            <a:ext cx="2292721" cy="28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s://encrypted-tbn2.gstatic.com/images?q=tbn:ANd9GcRvirpeYTc_jpOnxOXfEJ43sdXa_Z6dJdONvcFbLKCHkJ9ZYFL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57788"/>
            <a:ext cx="2189269" cy="17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3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59055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Наслідки грецької колонізації</a:t>
            </a:r>
          </a:p>
          <a:p>
            <a:pPr>
              <a:defRPr/>
            </a:pPr>
            <a:endParaRPr lang="uk-UA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70C0"/>
                </a:solidFill>
                <a:latin typeface="Georgia" pitchFamily="18" charset="0"/>
              </a:rPr>
              <a:t>   У</a:t>
            </a:r>
            <a:r>
              <a:rPr lang="en-US" sz="2000" b="1" dirty="0">
                <a:solidFill>
                  <a:srgbClr val="0070C0"/>
                </a:solidFill>
                <a:latin typeface="Georgia" pitchFamily="18" charset="0"/>
              </a:rPr>
              <a:t> VIII – V</a:t>
            </a:r>
            <a:r>
              <a:rPr lang="uk-UA" sz="2000" b="1" dirty="0">
                <a:solidFill>
                  <a:srgbClr val="0070C0"/>
                </a:solidFill>
                <a:latin typeface="Georgia" pitchFamily="18" charset="0"/>
              </a:rPr>
              <a:t>І ст. до н. е. греки заснували в чужих краях (далеко за межами батьківщини) поселення – колонії,що стали притулком для селян, які втратили землю, неуспішних політиків і завзятих купців, ремісників та вільновідпущених рабів.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79712" y="3745657"/>
            <a:ext cx="70913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    Грецька колонізація сприяла:</a:t>
            </a:r>
          </a:p>
          <a:p>
            <a:pPr algn="r" eaLnBrk="1" hangingPunct="1"/>
            <a:endParaRPr lang="uk-UA" sz="2000" b="1" dirty="0">
              <a:solidFill>
                <a:srgbClr val="FF0000"/>
              </a:solidFill>
              <a:latin typeface="Georgia" pitchFamily="18" charset="0"/>
            </a:endParaRPr>
          </a:p>
          <a:p>
            <a:pPr algn="r" eaLnBrk="1" hangingPunct="1"/>
            <a:r>
              <a:rPr lang="uk-UA" sz="2000" b="1" dirty="0">
                <a:solidFill>
                  <a:schemeClr val="tx2"/>
                </a:solidFill>
                <a:latin typeface="Georgia" pitchFamily="18" charset="0"/>
              </a:rPr>
              <a:t>1.поширенню грецької культури на    землі сусідніх народів;</a:t>
            </a:r>
          </a:p>
          <a:p>
            <a:pPr algn="r" eaLnBrk="1" hangingPunct="1"/>
            <a:r>
              <a:rPr lang="uk-UA" sz="2000" b="1" dirty="0" smtClean="0">
                <a:solidFill>
                  <a:schemeClr val="tx2"/>
                </a:solidFill>
                <a:latin typeface="Georgia" pitchFamily="18" charset="0"/>
              </a:rPr>
              <a:t> 2.розвитку </a:t>
            </a:r>
            <a:r>
              <a:rPr lang="uk-UA" sz="2000" b="1" dirty="0">
                <a:solidFill>
                  <a:schemeClr val="tx2"/>
                </a:solidFill>
                <a:latin typeface="Georgia" pitchFamily="18" charset="0"/>
              </a:rPr>
              <a:t>ремесел і торгівлі, мореплавства й кораблебудування;</a:t>
            </a:r>
          </a:p>
          <a:p>
            <a:pPr algn="r" eaLnBrk="1" hangingPunct="1"/>
            <a:r>
              <a:rPr lang="uk-UA" sz="2000" b="1" dirty="0" smtClean="0">
                <a:solidFill>
                  <a:schemeClr val="tx2"/>
                </a:solidFill>
                <a:latin typeface="Georgia" pitchFamily="18" charset="0"/>
              </a:rPr>
              <a:t> 3.зменшувала </a:t>
            </a:r>
            <a:r>
              <a:rPr lang="uk-UA" sz="2000" b="1" dirty="0">
                <a:solidFill>
                  <a:schemeClr val="tx2"/>
                </a:solidFill>
                <a:latin typeface="Georgia" pitchFamily="18" charset="0"/>
              </a:rPr>
              <a:t>напруженість, що     існувала у відносинах між різними верствами населення у метрополіях</a:t>
            </a:r>
            <a:endParaRPr lang="ru-RU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2290" name="Picture 2" descr="http://www.astra-lit.com/ukr-ment-ru/g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81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storyk.in.ua/wp-content/uploads/2013/01/hersonissos-300x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" y="2924944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992152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Georgia" pitchFamily="18" charset="0"/>
              </a:rPr>
              <a:t>Руїни Херсонесу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923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2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222" y="332656"/>
            <a:ext cx="7343775" cy="53292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4247605" y="2048403"/>
            <a:ext cx="792162" cy="8496300"/>
          </a:xfrm>
          <a:prstGeom prst="rect">
            <a:avLst/>
          </a:prstGeom>
        </p:spPr>
        <p:txBody>
          <a:bodyPr vert="vert"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800" b="1" smtClean="0">
                <a:solidFill>
                  <a:srgbClr val="CC0000"/>
                </a:solidFill>
                <a:latin typeface="Bookman Old Style" pitchFamily="18" charset="0"/>
              </a:rPr>
              <a:t>Море не роз'єднувало, а з'єднувало численні мальовничі грецькі острови</a:t>
            </a:r>
            <a:endParaRPr lang="ru-RU" sz="2800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2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827463" y="415925"/>
            <a:ext cx="2682875" cy="11906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CCCC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rgbClr val="FF0000"/>
                </a:solidFill>
                <a:latin typeface="Century Gothic" pitchFamily="34" charset="0"/>
              </a:rPr>
              <a:t>Причини</a:t>
            </a:r>
          </a:p>
          <a:p>
            <a:pPr algn="ctr" eaLnBrk="1" hangingPunct="1"/>
            <a:r>
              <a:rPr lang="uk-UA" altLang="ru-RU" sz="3600" b="1" dirty="0">
                <a:solidFill>
                  <a:srgbClr val="0033CC"/>
                </a:solidFill>
                <a:latin typeface="Century Gothic" pitchFamily="34" charset="0"/>
              </a:rPr>
              <a:t>колонізації</a:t>
            </a:r>
            <a:endParaRPr lang="ru-RU" altLang="ru-RU" sz="3600" b="1" dirty="0">
              <a:solidFill>
                <a:srgbClr val="0033CC"/>
              </a:solidFill>
              <a:latin typeface="Century Gothic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3310996"/>
            <a:ext cx="2100255" cy="193899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Перенаселення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грецьких </a:t>
            </a:r>
            <a:endParaRPr lang="uk-UA" sz="20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полісів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(зростання </a:t>
            </a:r>
            <a:endParaRPr lang="uk-UA" sz="20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чисельності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населення)</a:t>
            </a:r>
            <a:endParaRPr lang="ru-RU" sz="2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39752" y="3241016"/>
            <a:ext cx="2430562" cy="10156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Нестача родючої землі і прісної води</a:t>
            </a:r>
            <a:endParaRPr lang="ru-RU" sz="2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03511" y="3264829"/>
            <a:ext cx="2323072" cy="10156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Розорення </a:t>
            </a: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селян,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демографічні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проблеми</a:t>
            </a:r>
            <a:endParaRPr lang="ru-RU" sz="2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63233" y="3176588"/>
            <a:ext cx="1367682" cy="10156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Розвиток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ремесла </a:t>
            </a:r>
            <a:endParaRPr lang="uk-UA" sz="20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і </a:t>
            </a:r>
            <a:r>
              <a:rPr lang="uk-UA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торгівлі</a:t>
            </a:r>
            <a:endParaRPr lang="ru-RU" sz="2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H="1">
            <a:off x="787400" y="1606550"/>
            <a:ext cx="4381500" cy="1550988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3"/>
          <p:cNvCxnSpPr>
            <a:cxnSpLocks noChangeShapeType="1"/>
          </p:cNvCxnSpPr>
          <p:nvPr/>
        </p:nvCxnSpPr>
        <p:spPr bwMode="auto">
          <a:xfrm flipH="1">
            <a:off x="3409950" y="1606550"/>
            <a:ext cx="1758950" cy="1550988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6"/>
          <p:cNvCxnSpPr>
            <a:cxnSpLocks noChangeShapeType="1"/>
          </p:cNvCxnSpPr>
          <p:nvPr/>
        </p:nvCxnSpPr>
        <p:spPr bwMode="auto">
          <a:xfrm>
            <a:off x="5076056" y="1625600"/>
            <a:ext cx="1588" cy="3422650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4"/>
          <p:cNvCxnSpPr>
            <a:cxnSpLocks noChangeShapeType="1"/>
          </p:cNvCxnSpPr>
          <p:nvPr/>
        </p:nvCxnSpPr>
        <p:spPr bwMode="auto">
          <a:xfrm>
            <a:off x="5168900" y="1606550"/>
            <a:ext cx="1154113" cy="1550988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5"/>
          <p:cNvCxnSpPr>
            <a:cxnSpLocks noChangeShapeType="1"/>
          </p:cNvCxnSpPr>
          <p:nvPr/>
        </p:nvCxnSpPr>
        <p:spPr bwMode="auto">
          <a:xfrm>
            <a:off x="5168900" y="1606550"/>
            <a:ext cx="3178175" cy="1550988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95999" y="5048250"/>
            <a:ext cx="3347391" cy="10156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sz="2000" b="1" dirty="0">
                <a:latin typeface="Batang" pitchFamily="18" charset="-127"/>
                <a:ea typeface="Batang" pitchFamily="18" charset="-127"/>
              </a:rPr>
              <a:t>Боротьба між </a:t>
            </a:r>
            <a:endParaRPr lang="uk-UA" sz="2000" b="1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defRPr/>
            </a:pPr>
            <a:r>
              <a:rPr lang="uk-UA" sz="2000" b="1" dirty="0" smtClean="0">
                <a:latin typeface="Batang" pitchFamily="18" charset="-127"/>
                <a:ea typeface="Batang" pitchFamily="18" charset="-127"/>
              </a:rPr>
              <a:t>демосом </a:t>
            </a:r>
            <a:r>
              <a:rPr lang="uk-UA" sz="2000" b="1" dirty="0">
                <a:latin typeface="Batang" pitchFamily="18" charset="-127"/>
                <a:ea typeface="Batang" pitchFamily="18" charset="-127"/>
              </a:rPr>
              <a:t>і </a:t>
            </a:r>
            <a:r>
              <a:rPr lang="uk-UA" sz="2000" b="1" dirty="0" smtClean="0">
                <a:latin typeface="Batang" pitchFamily="18" charset="-127"/>
                <a:ea typeface="Batang" pitchFamily="18" charset="-127"/>
              </a:rPr>
              <a:t>аристократами</a:t>
            </a:r>
          </a:p>
          <a:p>
            <a:pPr algn="ctr">
              <a:defRPr/>
            </a:pPr>
            <a:r>
              <a:rPr lang="uk-UA" sz="2000" b="1" dirty="0" smtClean="0">
                <a:latin typeface="Batang" pitchFamily="18" charset="-127"/>
                <a:ea typeface="Batang" pitchFamily="18" charset="-127"/>
              </a:rPr>
              <a:t>за владу в полісі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4" descr="https://encrypted-tbn1.gstatic.com/images?q=tbn:ANd9GcRS7VExafy7G8x83nbXe_PJZVHq42RQF80wrtchDiNEZshDc5D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45" y="17331"/>
            <a:ext cx="1643870" cy="23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07950" y="0"/>
            <a:ext cx="5148263" cy="2492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Georgia" pitchFamily="18" charset="0"/>
              </a:rPr>
              <a:t>«… Виїжджали, щоб боргів позбутися і голоду злого уникнути… »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-108520" y="3573016"/>
            <a:ext cx="4824412" cy="27590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Georgia" pitchFamily="18" charset="0"/>
              </a:rPr>
              <a:t>«Я на корабель втікача пишну господу свою проміняв…»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979958" y="1484784"/>
            <a:ext cx="5148263" cy="280828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Georgia" pitchFamily="18" charset="0"/>
              </a:rPr>
              <a:t>Везли свої вироби і товари в країни, розташовані на берегах Середземного і Чорного  морів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8" name="Picture 6" descr="http://thumbs.dreamstime.com/z/cartoon-greek-philosopher-idea-illustration-47715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72"/>
            <a:ext cx="2298265" cy="25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8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395" y="981943"/>
            <a:ext cx="4572000" cy="107721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uk-UA" sz="1600" b="1" dirty="0" smtClean="0">
                <a:latin typeface="Georgia" pitchFamily="18" charset="0"/>
              </a:rPr>
              <a:t>Західний</a:t>
            </a:r>
            <a:r>
              <a:rPr lang="uk-UA" sz="1600" dirty="0">
                <a:latin typeface="Georgia" pitchFamily="18" charset="0"/>
              </a:rPr>
              <a:t>: Південна Італія, острів Сицилія, узбережжя сучасної Франції та Іспанії. Саме тут було засновано найбільше грецьких колоній — близько 500.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59391"/>
            <a:ext cx="6264696" cy="181588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Georgia" pitchFamily="18" charset="0"/>
              </a:rPr>
              <a:t>Північно-східний</a:t>
            </a:r>
            <a:r>
              <a:rPr lang="uk-UA" sz="1600" dirty="0" smtClean="0">
                <a:latin typeface="Georgia" pitchFamily="18" charset="0"/>
              </a:rPr>
              <a:t>: Спочатку </a:t>
            </a:r>
            <a:r>
              <a:rPr lang="uk-UA" sz="1600" dirty="0">
                <a:latin typeface="Georgia" pitchFamily="18" charset="0"/>
              </a:rPr>
              <a:t>грецькі колонії з’явились на узбережжі  багатої  на поклади  золота Фракії</a:t>
            </a:r>
            <a:r>
              <a:rPr lang="uk-UA" sz="1600" dirty="0" smtClean="0">
                <a:latin typeface="Georgia" pitchFamily="18" charset="0"/>
              </a:rPr>
              <a:t>. Потім </a:t>
            </a:r>
            <a:r>
              <a:rPr lang="uk-UA" sz="1600" dirty="0">
                <a:latin typeface="Georgia" pitchFamily="18" charset="0"/>
              </a:rPr>
              <a:t>вони освоїли землі біля проток Геллеспонт і Боспор,що з’єднують Чорне і Середземне моря. На березі Боспору греки заснували </a:t>
            </a:r>
            <a:r>
              <a:rPr lang="uk-UA" sz="1600" dirty="0" smtClean="0">
                <a:latin typeface="Georgia" pitchFamily="18" charset="0"/>
              </a:rPr>
              <a:t>Візантію - згодом </a:t>
            </a:r>
            <a:r>
              <a:rPr lang="uk-UA" sz="1600" dirty="0">
                <a:latin typeface="Georgia" pitchFamily="18" charset="0"/>
              </a:rPr>
              <a:t>знаменитий Константинополь (нині Стамбул</a:t>
            </a:r>
            <a:r>
              <a:rPr lang="uk-UA" sz="1600" dirty="0" smtClean="0">
                <a:latin typeface="Georgia" pitchFamily="18" charset="0"/>
              </a:rPr>
              <a:t>). </a:t>
            </a:r>
            <a:r>
              <a:rPr lang="uk-UA" sz="1600" b="1" dirty="0" smtClean="0">
                <a:latin typeface="Georgia" pitchFamily="18" charset="0"/>
              </a:rPr>
              <a:t>Багато </a:t>
            </a:r>
            <a:r>
              <a:rPr lang="uk-UA" sz="1600" b="1" dirty="0">
                <a:latin typeface="Georgia" pitchFamily="18" charset="0"/>
              </a:rPr>
              <a:t>колоній з’явилося в Західному та Північному Причорномор’ї.</a:t>
            </a:r>
            <a:endParaRPr lang="uk-UA" sz="16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2387" y="4725144"/>
            <a:ext cx="5976664" cy="156966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Georgia" pitchFamily="18" charset="0"/>
              </a:rPr>
              <a:t>Південний</a:t>
            </a:r>
            <a:r>
              <a:rPr lang="uk-UA" sz="1600" dirty="0">
                <a:latin typeface="Georgia" pitchFamily="18" charset="0"/>
              </a:rPr>
              <a:t> </a:t>
            </a:r>
            <a:r>
              <a:rPr lang="uk-UA" sz="1600" dirty="0" smtClean="0">
                <a:latin typeface="Georgia" pitchFamily="18" charset="0"/>
              </a:rPr>
              <a:t>- </a:t>
            </a:r>
            <a:r>
              <a:rPr lang="uk-UA" sz="1600" dirty="0">
                <a:latin typeface="Georgia" pitchFamily="18" charset="0"/>
              </a:rPr>
              <a:t>був найслабшим. </a:t>
            </a:r>
            <a:r>
              <a:rPr lang="uk-UA" sz="1600" dirty="0" smtClean="0">
                <a:latin typeface="Georgia" pitchFamily="18" charset="0"/>
              </a:rPr>
              <a:t>Річ </a:t>
            </a:r>
            <a:r>
              <a:rPr lang="uk-UA" sz="1600" dirty="0">
                <a:latin typeface="Georgia" pitchFamily="18" charset="0"/>
              </a:rPr>
              <a:t>у тім,що в Північній Африці та Іспанії було багато фінікійських колоній, які протистояли утворенню грецьких. Згодом у дельті Нілу виникла грецька колонія </a:t>
            </a:r>
            <a:r>
              <a:rPr lang="uk-UA" sz="1600" dirty="0" err="1">
                <a:latin typeface="Georgia" pitchFamily="18" charset="0"/>
              </a:rPr>
              <a:t>Навкратіс</a:t>
            </a:r>
            <a:r>
              <a:rPr lang="uk-UA" sz="1600" dirty="0">
                <a:latin typeface="Georgia" pitchFamily="18" charset="0"/>
              </a:rPr>
              <a:t>. Звідси до метрополії завозили папірус. Тож у  греків з’явилися перші записані наукові та літературні твори.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56176" y="188640"/>
            <a:ext cx="2682875" cy="11906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CCCC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rgbClr val="FF0000"/>
                </a:solidFill>
                <a:latin typeface="Century Gothic" pitchFamily="34" charset="0"/>
              </a:rPr>
              <a:t>Напрямки</a:t>
            </a:r>
          </a:p>
          <a:p>
            <a:pPr algn="ctr" eaLnBrk="1" hangingPunct="1"/>
            <a:r>
              <a:rPr lang="uk-UA" altLang="ru-RU" sz="3600" b="1" dirty="0">
                <a:solidFill>
                  <a:srgbClr val="0033CC"/>
                </a:solidFill>
                <a:latin typeface="Century Gothic" pitchFamily="34" charset="0"/>
              </a:rPr>
              <a:t>колонізації</a:t>
            </a:r>
            <a:endParaRPr lang="ru-RU" altLang="ru-RU" sz="3600" b="1" dirty="0">
              <a:solidFill>
                <a:srgbClr val="0033CC"/>
              </a:solidFill>
              <a:latin typeface="Century Gothic" pitchFamily="34" charset="0"/>
            </a:endParaRPr>
          </a:p>
        </p:txBody>
      </p: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flipH="1">
            <a:off x="5076056" y="659048"/>
            <a:ext cx="1055312" cy="720217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1"/>
          <p:cNvCxnSpPr>
            <a:cxnSpLocks noChangeShapeType="1"/>
          </p:cNvCxnSpPr>
          <p:nvPr/>
        </p:nvCxnSpPr>
        <p:spPr bwMode="auto">
          <a:xfrm flipH="1">
            <a:off x="6593993" y="1518287"/>
            <a:ext cx="888903" cy="1041104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1"/>
          <p:cNvCxnSpPr>
            <a:cxnSpLocks noChangeShapeType="1"/>
          </p:cNvCxnSpPr>
          <p:nvPr/>
        </p:nvCxnSpPr>
        <p:spPr bwMode="auto">
          <a:xfrm>
            <a:off x="7963964" y="1529507"/>
            <a:ext cx="0" cy="3051621"/>
          </a:xfrm>
          <a:prstGeom prst="straightConnector1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83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2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2"/>
            <a:ext cx="9036496" cy="68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187624" y="908719"/>
            <a:ext cx="3095625" cy="1800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Bookman Old Style" pitchFamily="18" charset="0"/>
              </a:rPr>
              <a:t>Хто були перші переселенці?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995936" y="560388"/>
            <a:ext cx="5148064" cy="5605462"/>
          </a:xfrm>
          <a:prstGeom prst="verticalScroll">
            <a:avLst/>
          </a:prstGeom>
          <a:solidFill>
            <a:srgbClr val="DDF5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chemeClr val="tx2"/>
                </a:solidFill>
                <a:latin typeface="Georgia" pitchFamily="18" charset="0"/>
              </a:rPr>
              <a:t>Селяни, які втратили землю;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chemeClr val="tx2"/>
                </a:solidFill>
                <a:latin typeface="Georgia" pitchFamily="18" charset="0"/>
              </a:rPr>
              <a:t>Ремісники і купці;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chemeClr val="tx2"/>
                </a:solidFill>
                <a:latin typeface="Georgia" pitchFamily="18" charset="0"/>
              </a:rPr>
              <a:t>Вигнанці з батьківщини: аристократи або демос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chemeClr val="tx2"/>
                </a:solidFill>
                <a:latin typeface="Georgia" pitchFamily="18" charset="0"/>
              </a:rPr>
              <a:t>Вільновідпущені раби</a:t>
            </a:r>
            <a:endParaRPr lang="ru-RU" sz="28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124" name="Picture 4" descr="http://videoyoutub.ru/wp-content/uploads/2012/11/Ques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92896"/>
            <a:ext cx="3516982" cy="35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2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9128221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9" descr="F:\Ленчик\6 класс\Греция\рисунки\с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233488"/>
            <a:ext cx="5729287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0" y="115888"/>
            <a:ext cx="3203575" cy="2233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Bookman Old Style" pitchFamily="18" charset="0"/>
              </a:rPr>
              <a:t>Греки засновували свої поселення на вільних землях, на березі моря зі зручною бухтою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925" y="4318000"/>
            <a:ext cx="3529013" cy="215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Bookman Old Style" pitchFamily="18" charset="0"/>
              </a:rPr>
              <a:t>Вони укріплювали поселення фортечними мурами, щоб захиститись від ворогів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83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613</Words>
  <Application>Microsoft Office PowerPoint</Application>
  <PresentationFormat>Екран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Batang</vt:lpstr>
      <vt:lpstr>Bookman Old Style</vt:lpstr>
      <vt:lpstr>Calibri</vt:lpstr>
      <vt:lpstr>Century Gothic</vt:lpstr>
      <vt:lpstr>Georgia</vt:lpstr>
      <vt:lpstr>Wingdings</vt:lpstr>
      <vt:lpstr>Тема Office</vt:lpstr>
      <vt:lpstr>Велика грецька колонізація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</dc:creator>
  <cp:lastModifiedBy>Шкільне життя</cp:lastModifiedBy>
  <cp:revision>27</cp:revision>
  <dcterms:created xsi:type="dcterms:W3CDTF">2016-01-18T15:51:02Z</dcterms:created>
  <dcterms:modified xsi:type="dcterms:W3CDTF">2016-01-19T16:45:25Z</dcterms:modified>
</cp:coreProperties>
</file>