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434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7320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990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626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1233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1659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546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66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532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432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78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4225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904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440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044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68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D1BA-4D66-4B14-A575-2EC774C77212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FFFEC7-E65E-47A9-8DB1-AEBAE6AB565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766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1j0Wcoeyv0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JXS7BuUAz0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260648"/>
            <a:ext cx="2376264" cy="576064"/>
          </a:xfrm>
        </p:spPr>
        <p:txBody>
          <a:bodyPr>
            <a:noAutofit/>
          </a:bodyPr>
          <a:lstStyle/>
          <a:p>
            <a:pPr algn="ctr"/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24744"/>
            <a:ext cx="9144000" cy="3672408"/>
          </a:xfrm>
        </p:spPr>
        <p:txBody>
          <a:bodyPr>
            <a:noAutofit/>
          </a:bodyPr>
          <a:lstStyle/>
          <a:p>
            <a:pPr algn="ctr"/>
            <a:r>
              <a:rPr lang="uk-UA" sz="11500" b="1" dirty="0"/>
              <a:t>Українізація  </a:t>
            </a:r>
          </a:p>
          <a:p>
            <a:pPr algn="ctr"/>
            <a:r>
              <a:rPr lang="uk-UA" sz="7200" b="1" dirty="0"/>
              <a:t>у 20</a:t>
            </a:r>
            <a:r>
              <a:rPr lang="en-US" sz="7200" b="1" dirty="0"/>
              <a:t>- </a:t>
            </a:r>
            <a:r>
              <a:rPr lang="uk-UA" sz="7200" b="1" dirty="0"/>
              <a:t>30х роки ХХ ст.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1119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784976" cy="5602952"/>
          </a:xfrm>
        </p:spPr>
        <p:txBody>
          <a:bodyPr>
            <a:noAutofit/>
          </a:bodyPr>
          <a:lstStyle/>
          <a:p>
            <a:pPr algn="ctr"/>
            <a:r>
              <a:rPr lang="uk-UA" sz="11500" b="1" dirty="0">
                <a:hlinkClick r:id="rId2"/>
              </a:rPr>
              <a:t>Причини проведення українізації</a:t>
            </a:r>
            <a:r>
              <a:rPr lang="ru-RU" sz="5400" dirty="0">
                <a:hlinkClick r:id="rId2"/>
              </a:rPr>
              <a:t/>
            </a:r>
            <a:br>
              <a:rPr lang="ru-RU" sz="5400" dirty="0">
                <a:hlinkClick r:id="rId2"/>
              </a:rPr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5703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0" y="18864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 більшовиків заручитися підтримкою місцевого (корінного) населення, щоб зміцнити свою соціальну базу.</a:t>
            </a:r>
          </a:p>
          <a:p>
            <a:pPr marL="342900" indent="-342900">
              <a:buAutoNum type="arabicPeriod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 спрямувати національне Відродження в соціалістичне русло.</a:t>
            </a:r>
          </a:p>
          <a:p>
            <a:pPr marL="342900" indent="-342900">
              <a:buAutoNum type="arabicPeriod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Продемонструвати переваги соціалізму українцям у Польщі та інших країнах.</a:t>
            </a:r>
          </a:p>
          <a:p>
            <a:pPr marL="342900" indent="-342900">
              <a:buAutoNum type="arabicPeriod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 приклад вирішення національного питання колоніальним народам.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4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620688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проведення: </a:t>
            </a:r>
          </a:p>
          <a:p>
            <a:pPr algn="ctr"/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 р. (ХІІ з’їзд РКП(б) – 1930-33 р.</a:t>
            </a:r>
            <a:endParaRPr lang="ru-RU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9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320"/>
            <a:ext cx="8507288" cy="6035000"/>
          </a:xfrm>
        </p:spPr>
        <p:txBody>
          <a:bodyPr>
            <a:noAutofit/>
          </a:bodyPr>
          <a:lstStyle/>
          <a:p>
            <a:pPr algn="ctr"/>
            <a:r>
              <a:rPr lang="uk-UA" sz="11500" b="1" dirty="0">
                <a:solidFill>
                  <a:srgbClr val="13FDF7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 українізації:</a:t>
            </a:r>
            <a:endParaRPr lang="ru-RU" sz="11500" b="1" dirty="0">
              <a:solidFill>
                <a:srgbClr val="13FDF7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39969" y="116632"/>
            <a:ext cx="91280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коренізація набула характеру українізації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5795" y="1772816"/>
            <a:ext cx="91222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та залучення кадрів  із представників української національності до партійних і державних органів та установ.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52600" y="116633"/>
            <a:ext cx="91154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 в усіх установах та навчальних закладах української мови;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Друкування газет, журналів і книжок українською мовою;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української культури під контролем партійного керівництва;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для розвитку мови та культури всіх національних меншин.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3200" dirty="0" err="1">
                <a:solidFill>
                  <a:srgbClr val="13FDF7"/>
                </a:solidFill>
              </a:rPr>
              <a:t>Шумський</a:t>
            </a:r>
            <a:r>
              <a:rPr lang="uk-UA" sz="3200" dirty="0">
                <a:solidFill>
                  <a:srgbClr val="13FDF7"/>
                </a:solidFill>
              </a:rPr>
              <a:t> Олександр Якович </a:t>
            </a:r>
            <a:endParaRPr lang="ru-RU" sz="3200" dirty="0">
              <a:solidFill>
                <a:srgbClr val="13FDF7"/>
              </a:solidFill>
            </a:endParaRPr>
          </a:p>
        </p:txBody>
      </p:sp>
      <p:pic>
        <p:nvPicPr>
          <p:cNvPr id="7" name="Содержимое 6" descr="7a51f9a-shumsk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919536" y="188640"/>
            <a:ext cx="4104456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uk-UA" sz="3200" dirty="0">
                <a:solidFill>
                  <a:srgbClr val="13FDF7"/>
                </a:solidFill>
              </a:rPr>
              <a:t>Скрипник Микола Олексійович</a:t>
            </a:r>
            <a:endParaRPr lang="ru-RU" sz="3200" dirty="0">
              <a:solidFill>
                <a:srgbClr val="13FDF7"/>
              </a:solidFill>
            </a:endParaRPr>
          </a:p>
        </p:txBody>
      </p:sp>
      <p:pic>
        <p:nvPicPr>
          <p:cNvPr id="8" name="Содержимое 7" descr="150px-Skrypnyk_M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168008" y="188640"/>
            <a:ext cx="4104456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65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320"/>
            <a:ext cx="8579296" cy="61070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1500" b="1" dirty="0">
                <a:solidFill>
                  <a:srgbClr val="13FDF7"/>
                </a:solidFill>
              </a:rPr>
              <a:t>Українізація робітництва, населення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676456" cy="1143000"/>
          </a:xfrm>
        </p:spPr>
        <p:txBody>
          <a:bodyPr>
            <a:no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напливом українського населення з села, міста УССР почали набирати українського       характеру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image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5561" y="1700808"/>
            <a:ext cx="7848872" cy="5157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014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60648"/>
            <a:ext cx="9036496" cy="5458936"/>
          </a:xfrm>
        </p:spPr>
        <p:txBody>
          <a:bodyPr>
            <a:noAutofit/>
          </a:bodyPr>
          <a:lstStyle/>
          <a:p>
            <a:r>
              <a:rPr lang="uk-UA" sz="6600" b="1" dirty="0"/>
              <a:t>На </a:t>
            </a:r>
            <a:r>
              <a:rPr lang="uk-UA" sz="6600" b="1" dirty="0">
                <a:solidFill>
                  <a:srgbClr val="13FDF7"/>
                </a:solidFill>
              </a:rPr>
              <a:t>1931р.</a:t>
            </a:r>
            <a:r>
              <a:rPr lang="uk-UA" sz="6600" b="1" dirty="0"/>
              <a:t> кількість робітників в Україні зросла до 1,9 млн, з них українців було вже 58,6%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2442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9560" y="188640"/>
            <a:ext cx="9148440" cy="11079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Мета: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30608" y="1484785"/>
            <a:ext cx="91373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Висвітлити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українізації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 і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 вміння учнів аналізувати складні історичні процеси;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зв’язок між непом, українізацією і розвитком культури у 20-ті рр.;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Виховувати повагу та інтерес до української культури.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83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320"/>
            <a:ext cx="8579296" cy="6107008"/>
          </a:xfrm>
        </p:spPr>
        <p:txBody>
          <a:bodyPr>
            <a:normAutofit/>
          </a:bodyPr>
          <a:lstStyle/>
          <a:p>
            <a:r>
              <a:rPr lang="uk-UA" dirty="0" smtClean="0"/>
              <a:t>Українізація робітництва і міського населення у зв'язку з індустріалізацією й колективізацією (від якої селянство втікало до міст) зазнала прискорення в </a:t>
            </a:r>
            <a:r>
              <a:rPr lang="uk-UA" dirty="0" smtClean="0">
                <a:solidFill>
                  <a:srgbClr val="13FDF7"/>
                </a:solidFill>
              </a:rPr>
              <a:t>1927—1933 роках</a:t>
            </a:r>
            <a:r>
              <a:rPr lang="uk-UA" dirty="0" smtClean="0"/>
              <a:t>, — але це вже був і кінець політики українізації.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8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32656"/>
            <a:ext cx="9036496" cy="6179016"/>
          </a:xfrm>
        </p:spPr>
        <p:txBody>
          <a:bodyPr>
            <a:noAutofit/>
          </a:bodyPr>
          <a:lstStyle/>
          <a:p>
            <a:r>
              <a:rPr lang="uk-UA" b="1" dirty="0"/>
              <a:t>   - Українізація сприяла прискоренню ліквідації неписьменності; </a:t>
            </a:r>
            <a:br>
              <a:rPr lang="uk-UA" b="1" dirty="0"/>
            </a:br>
            <a:r>
              <a:rPr lang="uk-UA" b="1" dirty="0"/>
              <a:t>   - Початкове шкільництво (з семирічкою включно) було українізоване; </a:t>
            </a:r>
            <a:br>
              <a:rPr lang="uk-UA" b="1" dirty="0"/>
            </a:br>
            <a:r>
              <a:rPr lang="uk-UA" b="1" dirty="0"/>
              <a:t>   - Українізація середнього (фахового) шкільництва і вищих навчальних закладів відбувалася повільно.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2465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8678" y="2510"/>
            <a:ext cx="912932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Сприяла залученню до</a:t>
            </a:r>
          </a:p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культурного будівництва національної інтелігенції, зокрема повернувся в Україну видатний історик  М. Грушевський, </a:t>
            </a:r>
          </a:p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актор М. Садовський;</a:t>
            </a:r>
          </a:p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Українці перетворилися на модерну урбанізовану та консолідовану націю.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9036496" cy="5458936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Остаточно українізація була припинена з призначенням у січні 1933 П. Постишева секретарем ЦК </a:t>
            </a:r>
            <a:r>
              <a:rPr lang="uk-UA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uk-UA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(б)У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4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260649"/>
            <a:ext cx="9036496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 уроку: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5520" y="1556793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тоталтарної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УСРР. </a:t>
            </a:r>
          </a:p>
          <a:p>
            <a:pPr marL="342900" indent="-342900">
              <a:buAutoNum type="arabicPeriod"/>
            </a:pPr>
            <a:r>
              <a:rPr lang="uk-UA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Причини. Форма і зміст українізації.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20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537" y="116632"/>
            <a:ext cx="9143999" cy="14465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тоталітарного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в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1" y="1718132"/>
            <a:ext cx="914346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Утвердження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комуністичної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тоталітарної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ідеології</a:t>
            </a:r>
            <a:r>
              <a:rPr lang="ru-RU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 демократії (Х з’їзд РКП(б) у березні 1921 р. прийняв резолюцію «Про єдність партії» – в партії заборонялось існування фракцій та угруповань;</a:t>
            </a:r>
          </a:p>
          <a:p>
            <a:pPr marL="285750" indent="-285750">
              <a:buFontTx/>
              <a:buChar char="-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РКП(б) вела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безкомпромисну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боротьбу з релігією;</a:t>
            </a:r>
          </a:p>
          <a:p>
            <a:pPr marL="285750" indent="-285750">
              <a:buFontTx/>
              <a:buChar char="-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1929-1930 – були закриті всі «Просвіти»;</a:t>
            </a:r>
          </a:p>
          <a:p>
            <a:pPr marL="285750" indent="-285750">
              <a:buFontTx/>
              <a:buChar char="-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 цензури.</a:t>
            </a:r>
          </a:p>
        </p:txBody>
      </p:sp>
    </p:spTree>
    <p:extLst>
      <p:ext uri="{BB962C8B-B14F-4D97-AF65-F5344CB8AC3E}">
        <p14:creationId xmlns:p14="http://schemas.microsoft.com/office/powerpoint/2010/main" val="13901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8114" y="116632"/>
            <a:ext cx="900238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Монополізація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більшовицькою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партією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арени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партій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1925 р. – розпущено партію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укапістів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комуністична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1920 р.);</a:t>
            </a:r>
          </a:p>
          <a:p>
            <a:pPr marL="285750" indent="-285750">
              <a:buFontTx/>
              <a:buChar char="-"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1921 р. – процес над членами партії українських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есеріів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1924 р. – «самоліквідація» меншовиків;</a:t>
            </a: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Ліквідація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комуністичної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боротьбистів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центрального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друкованого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 —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київською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газетою «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партія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назвами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1918–1920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роках;</a:t>
            </a:r>
          </a:p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Кампанія висилання за кордон інтелігенції – 1922 р.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28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088" y="0"/>
            <a:ext cx="9116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Зрощення правлячої партії з державним апаратом: партія втратила ознаки політичної партії і перетворилась на державну партію ( практично всі управлінські посади України займали комуністи, які були просто зобов’язані виконувати настанови партійного керівництва                        радянський апарат  практично ставав тотожним партійному)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9762490" y="4390036"/>
            <a:ext cx="798006" cy="551132"/>
          </a:xfrm>
          <a:prstGeom prst="rightArrow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74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844" y="18803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6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Жорсткий</a:t>
            </a:r>
            <a:r>
              <a:rPr lang="ru-RU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4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4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суспільним</a:t>
            </a:r>
            <a:r>
              <a:rPr lang="ru-RU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життям</a:t>
            </a:r>
            <a:r>
              <a:rPr lang="ru-RU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- 1924 р. – ВЦВК і РНК УСРР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ухвалили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порядок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спілок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за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переводилися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юрисдикцію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Народного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комісаріату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– НКВС.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2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116632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Монопольна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парттійно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-державного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централізація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Картинки по запросу анимированные стрел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2348881"/>
            <a:ext cx="1345218" cy="236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6092" y="5301209"/>
            <a:ext cx="8007320" cy="1015663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Тоталітарний</a:t>
            </a: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 режим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38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31504" y="332656"/>
            <a:ext cx="8928992" cy="6264696"/>
          </a:xfrm>
        </p:spPr>
        <p:txBody>
          <a:bodyPr>
            <a:noAutofit/>
          </a:bodyPr>
          <a:lstStyle/>
          <a:p>
            <a:r>
              <a:rPr lang="ru-RU" sz="3600" u="sng" dirty="0" err="1">
                <a:solidFill>
                  <a:srgbClr val="13FDF7"/>
                </a:solidFill>
                <a:hlinkClick r:id="rId2"/>
              </a:rPr>
              <a:t>Україніза́ція</a:t>
            </a:r>
            <a:r>
              <a:rPr lang="ru-RU" sz="3600" u="sng" dirty="0">
                <a:solidFill>
                  <a:srgbClr val="13FDF7"/>
                </a:solidFill>
                <a:hlinkClick r:id="rId2"/>
              </a:rPr>
              <a:t> </a:t>
            </a:r>
            <a:r>
              <a:rPr lang="ru-RU" sz="3600" u="sng" dirty="0">
                <a:solidFill>
                  <a:srgbClr val="13FDF7"/>
                </a:solidFill>
              </a:rPr>
              <a:t>1920—30-х </a:t>
            </a:r>
            <a:r>
              <a:rPr lang="ru-RU" sz="3200" dirty="0"/>
              <a:t>— </a:t>
            </a:r>
            <a:r>
              <a:rPr lang="ru-RU" sz="3200" dirty="0" err="1"/>
              <a:t>тимчасова</a:t>
            </a:r>
            <a:r>
              <a:rPr lang="ru-RU" sz="3200" dirty="0"/>
              <a:t> </a:t>
            </a:r>
            <a:r>
              <a:rPr lang="ru-RU" sz="3200" dirty="0" err="1"/>
              <a:t>політика</a:t>
            </a:r>
            <a:r>
              <a:rPr lang="ru-RU" sz="3200" dirty="0"/>
              <a:t> ВКП(б), </a:t>
            </a:r>
            <a:r>
              <a:rPr lang="ru-RU" sz="3200" dirty="0" err="1"/>
              <a:t>що</a:t>
            </a:r>
            <a:r>
              <a:rPr lang="ru-RU" sz="3200" dirty="0"/>
              <a:t> мала </a:t>
            </a:r>
            <a:r>
              <a:rPr lang="ru-RU" sz="3200" dirty="0" err="1"/>
              <a:t>загальну</a:t>
            </a:r>
            <a:r>
              <a:rPr lang="ru-RU" sz="3200" dirty="0"/>
              <a:t> </a:t>
            </a:r>
            <a:r>
              <a:rPr lang="ru-RU" sz="3200" dirty="0" err="1"/>
              <a:t>назву</a:t>
            </a:r>
            <a:r>
              <a:rPr lang="ru-RU" sz="3200" dirty="0"/>
              <a:t> </a:t>
            </a:r>
            <a:r>
              <a:rPr lang="ru-RU" sz="3200" dirty="0" err="1"/>
              <a:t>коренізаці</a:t>
            </a:r>
            <a:r>
              <a:rPr lang="uk-UA" sz="3200" dirty="0"/>
              <a:t>я</a:t>
            </a:r>
            <a:r>
              <a:rPr lang="ru-RU" sz="3200" dirty="0"/>
              <a:t> — </a:t>
            </a:r>
            <a:r>
              <a:rPr lang="ru-RU" sz="3200" dirty="0" err="1"/>
              <a:t>здійснювалась</a:t>
            </a:r>
            <a:r>
              <a:rPr lang="ru-RU" sz="3200" dirty="0"/>
              <a:t> </a:t>
            </a:r>
            <a:r>
              <a:rPr lang="ru-RU" sz="3200" dirty="0" err="1"/>
              <a:t>з</a:t>
            </a:r>
            <a:r>
              <a:rPr lang="ru-RU" sz="3200" dirty="0"/>
              <a:t> 1920-х до початку 1930-х </a:t>
            </a:r>
            <a:r>
              <a:rPr lang="ru-RU" sz="3200" dirty="0" err="1"/>
              <a:t>років</a:t>
            </a:r>
            <a:r>
              <a:rPr lang="ru-RU" sz="3200" dirty="0"/>
              <a:t> ЦК КП(б)У </a:t>
            </a:r>
            <a:r>
              <a:rPr lang="ru-RU" sz="3200" dirty="0" err="1"/>
              <a:t>й</a:t>
            </a:r>
            <a:r>
              <a:rPr lang="ru-RU" sz="3200" dirty="0"/>
              <a:t> урядом УРСР </a:t>
            </a:r>
            <a:r>
              <a:rPr lang="ru-RU" sz="3200" dirty="0" err="1"/>
              <a:t>з</a:t>
            </a:r>
            <a:r>
              <a:rPr lang="ru-RU" sz="3200" dirty="0"/>
              <a:t> метою </a:t>
            </a:r>
            <a:r>
              <a:rPr lang="ru-RU" sz="3200" dirty="0" err="1"/>
              <a:t>зміцнення</a:t>
            </a:r>
            <a:r>
              <a:rPr lang="ru-RU" sz="3200" dirty="0"/>
              <a:t> </a:t>
            </a:r>
            <a:r>
              <a:rPr lang="ru-RU" sz="3200" dirty="0" err="1"/>
              <a:t>радянської</a:t>
            </a:r>
            <a:r>
              <a:rPr lang="ru-RU" sz="3200" dirty="0"/>
              <a:t> </a:t>
            </a:r>
            <a:r>
              <a:rPr lang="ru-RU" sz="3200" dirty="0" err="1"/>
              <a:t>влади</a:t>
            </a:r>
            <a:r>
              <a:rPr lang="ru-RU" sz="3200" dirty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 </a:t>
            </a:r>
            <a:r>
              <a:rPr lang="ru-RU" sz="3200" dirty="0" err="1"/>
              <a:t>засобами</a:t>
            </a:r>
            <a:r>
              <a:rPr lang="ru-RU" sz="3200" dirty="0"/>
              <a:t> поступок у </a:t>
            </a:r>
            <a:r>
              <a:rPr lang="ru-RU" sz="3200" dirty="0" err="1"/>
              <a:t>вигляді</a:t>
            </a:r>
            <a:r>
              <a:rPr lang="ru-RU" sz="3200" dirty="0"/>
              <a:t> </a:t>
            </a:r>
            <a:r>
              <a:rPr lang="ru-RU" sz="3200" dirty="0" err="1"/>
              <a:t>запровадження</a:t>
            </a:r>
            <a:r>
              <a:rPr lang="ru-RU" sz="3200" dirty="0"/>
              <a:t> </a:t>
            </a:r>
            <a:r>
              <a:rPr lang="ru-RU" sz="3200" dirty="0" err="1"/>
              <a:t>української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в </a:t>
            </a:r>
            <a:r>
              <a:rPr lang="ru-RU" sz="3200" dirty="0" err="1"/>
              <a:t>школі</a:t>
            </a:r>
            <a:r>
              <a:rPr lang="ru-RU" sz="3200" dirty="0"/>
              <a:t>, </a:t>
            </a:r>
            <a:r>
              <a:rPr lang="ru-RU" sz="3200" dirty="0" err="1"/>
              <a:t>пресі</a:t>
            </a:r>
            <a:r>
              <a:rPr lang="ru-RU" sz="3200" dirty="0"/>
              <a:t> </a:t>
            </a:r>
            <a:r>
              <a:rPr lang="ru-RU" sz="3200" dirty="0" err="1"/>
              <a:t>й</a:t>
            </a:r>
            <a:r>
              <a:rPr lang="ru-RU" sz="3200" dirty="0"/>
              <a:t> </a:t>
            </a:r>
            <a:r>
              <a:rPr lang="ru-RU" sz="3200" dirty="0" err="1"/>
              <a:t>інших</a:t>
            </a:r>
            <a:r>
              <a:rPr lang="ru-RU" sz="3200" dirty="0"/>
              <a:t> </a:t>
            </a:r>
            <a:r>
              <a:rPr lang="ru-RU" sz="3200" dirty="0" err="1"/>
              <a:t>ділянках</a:t>
            </a:r>
            <a:r>
              <a:rPr lang="ru-RU" sz="3200" dirty="0"/>
              <a:t> культурного </a:t>
            </a:r>
            <a:r>
              <a:rPr lang="ru-RU" sz="3200" dirty="0" err="1"/>
              <a:t>життя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в </a:t>
            </a:r>
            <a:r>
              <a:rPr lang="ru-RU" sz="3200" dirty="0" err="1"/>
              <a:t>адміністрації</a:t>
            </a:r>
            <a:r>
              <a:rPr lang="ru-RU" sz="3200" dirty="0"/>
              <a:t> — як </a:t>
            </a:r>
            <a:r>
              <a:rPr lang="ru-RU" sz="3200" dirty="0" err="1"/>
              <a:t>державної</a:t>
            </a:r>
            <a:r>
              <a:rPr lang="ru-RU" sz="3200" dirty="0"/>
              <a:t> </a:t>
            </a:r>
            <a:r>
              <a:rPr lang="ru-RU" sz="3200" dirty="0" err="1"/>
              <a:t>мови</a:t>
            </a:r>
            <a:r>
              <a:rPr lang="ru-RU" sz="3200" dirty="0"/>
              <a:t> </a:t>
            </a:r>
            <a:r>
              <a:rPr lang="ru-RU" sz="3200" dirty="0" err="1"/>
              <a:t>республіки</a:t>
            </a:r>
            <a:r>
              <a:rPr lang="ru-RU" sz="3200" dirty="0"/>
              <a:t>, </a:t>
            </a:r>
            <a:r>
              <a:rPr lang="ru-RU" sz="3200" dirty="0" err="1"/>
              <a:t>прийняття</a:t>
            </a:r>
            <a:r>
              <a:rPr lang="ru-RU" sz="3200" dirty="0"/>
              <a:t> в члени </a:t>
            </a:r>
            <a:r>
              <a:rPr lang="ru-RU" sz="3200" dirty="0" err="1"/>
              <a:t>партії</a:t>
            </a:r>
            <a:r>
              <a:rPr lang="ru-RU" sz="3200" dirty="0"/>
              <a:t> та у </a:t>
            </a:r>
            <a:r>
              <a:rPr lang="ru-RU" sz="3200" dirty="0" err="1"/>
              <a:t>виконавчу</a:t>
            </a:r>
            <a:r>
              <a:rPr lang="ru-RU" sz="3200" dirty="0"/>
              <a:t> </a:t>
            </a:r>
            <a:r>
              <a:rPr lang="ru-RU" sz="3200" dirty="0" err="1"/>
              <a:t>владу</a:t>
            </a:r>
            <a:r>
              <a:rPr lang="ru-RU" sz="3200" dirty="0"/>
              <a:t> </a:t>
            </a:r>
            <a:r>
              <a:rPr lang="ru-RU" sz="3200" dirty="0" err="1"/>
              <a:t>представників</a:t>
            </a:r>
            <a:r>
              <a:rPr lang="ru-RU" sz="3200" dirty="0"/>
              <a:t> </a:t>
            </a:r>
            <a:r>
              <a:rPr lang="ru-RU" sz="3200" dirty="0" err="1"/>
              <a:t>української</a:t>
            </a:r>
            <a:r>
              <a:rPr lang="ru-RU" sz="3200" dirty="0"/>
              <a:t> </a:t>
            </a:r>
            <a:r>
              <a:rPr lang="ru-RU" sz="3200" dirty="0" err="1"/>
              <a:t>національності</a:t>
            </a:r>
            <a:r>
              <a:rPr lang="ru-RU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429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617</Words>
  <Application>Microsoft Office PowerPoint</Application>
  <PresentationFormat>Широкий екран</PresentationFormat>
  <Paragraphs>56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29" baseType="lpstr">
      <vt:lpstr>Arial</vt:lpstr>
      <vt:lpstr>Times New Roman</vt:lpstr>
      <vt:lpstr>Trebuchet MS</vt:lpstr>
      <vt:lpstr>Wingdings</vt:lpstr>
      <vt:lpstr>Wingdings 3</vt:lpstr>
      <vt:lpstr>Грань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</vt:lpstr>
      <vt:lpstr>Причини проведення українізації </vt:lpstr>
      <vt:lpstr>Презентація PowerPoint</vt:lpstr>
      <vt:lpstr>Презентація PowerPoint</vt:lpstr>
      <vt:lpstr>Складові українізації:</vt:lpstr>
      <vt:lpstr>Презентація PowerPoint</vt:lpstr>
      <vt:lpstr>Презентація PowerPoint</vt:lpstr>
      <vt:lpstr>Презентація PowerPoint</vt:lpstr>
      <vt:lpstr>Українізація робітництва, населення </vt:lpstr>
      <vt:lpstr>З напливом українського населення з села, міста УССР почали набирати українського       характеру</vt:lpstr>
      <vt:lpstr>На 1931р. кількість робітників в Україні зросла до 1,9 млн, з них українців було вже 58,6%</vt:lpstr>
      <vt:lpstr>Українізація робітництва і міського населення у зв'язку з індустріалізацією й колективізацією (від якої селянство втікало до міст) зазнала прискорення в 1927—1933 роках, — але це вже був і кінець політики українізації.</vt:lpstr>
      <vt:lpstr>   - Українізація сприяла прискоренню ліквідації неписьменності;     - Початкове шкільництво (з семирічкою включно) було українізоване;     - Українізація середнього (фахового) шкільництва і вищих навчальних закладів відбувалася повільно.</vt:lpstr>
      <vt:lpstr>Презентація PowerPoint</vt:lpstr>
      <vt:lpstr>Остаточно українізація була припинена з призначенням у січні 1933 П. Постишева секретарем ЦК КП(б)У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Користувач Windows</cp:lastModifiedBy>
  <cp:revision>2</cp:revision>
  <dcterms:created xsi:type="dcterms:W3CDTF">2018-03-24T10:14:51Z</dcterms:created>
  <dcterms:modified xsi:type="dcterms:W3CDTF">2018-03-24T10:15:51Z</dcterms:modified>
</cp:coreProperties>
</file>